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5" r:id="rId4"/>
    <p:sldId id="266" r:id="rId5"/>
    <p:sldId id="275" r:id="rId6"/>
    <p:sldId id="263" r:id="rId7"/>
    <p:sldId id="264" r:id="rId8"/>
    <p:sldId id="270" r:id="rId9"/>
    <p:sldId id="278" r:id="rId10"/>
    <p:sldId id="282" r:id="rId11"/>
    <p:sldId id="277" r:id="rId12"/>
    <p:sldId id="267" r:id="rId13"/>
    <p:sldId id="268" r:id="rId14"/>
    <p:sldId id="279" r:id="rId15"/>
    <p:sldId id="280" r:id="rId16"/>
    <p:sldId id="283" r:id="rId17"/>
    <p:sldId id="274" r:id="rId18"/>
    <p:sldId id="272" r:id="rId19"/>
    <p:sldId id="273" r:id="rId20"/>
    <p:sldId id="262" r:id="rId21"/>
    <p:sldId id="258" r:id="rId22"/>
    <p:sldId id="285" r:id="rId23"/>
    <p:sldId id="284"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4E0"/>
    <a:srgbClr val="E9C4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5CE5-F2E2-4561-9EF0-15D1830C6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5063F8-E765-4174-8F6F-95CD3FD6E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EDD25C-59B6-4670-8EB9-46E4E3A4B937}"/>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BE9FC5AC-2821-4E02-9883-A30B9A7451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B5BA26-4F03-4DAE-A26F-CECD78CB557B}"/>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185100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8C83-40EB-45DE-BC33-A828EFAF4F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01D75C-407C-4E22-BCF8-A9D6B30C2C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BE850E-7277-4B6B-82CE-1EF7805783BA}"/>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8AFE33AC-72C9-43BB-BC3C-551478A27B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1B6E4-51D0-4C5D-8B25-D05761C05C9A}"/>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56981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330E5-C2FB-47D3-9122-1084EF2B80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F9408E-EDE6-4689-AD9B-A31E3CBCFE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486900-382D-4ED4-9B1E-D7DA961F7004}"/>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22503FE0-A908-4442-B9B0-28BA43125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94FC5-9B16-433B-9C44-3C21FFC9E7E9}"/>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59634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2A75-49DD-4061-B5B5-4EEDB9AE38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8EB76-FA9E-4015-98E3-96D5037F7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D78EF-DB43-4A29-9FA8-1943B059BD7F}"/>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99D55D86-6D6B-4B84-B70A-DB14EE68D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6AEF2-BC85-476F-A099-9F342E509B3A}"/>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562201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80BE-0619-446B-A3B7-66D1AFBE0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1A2008-91B1-4B4B-AE0F-FDA38C2E6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8E5FA4-15E0-4657-8631-A3E6418E7735}"/>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1C341469-C15F-4B19-AA12-387958CFDC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62FB5B-53BB-478B-85FF-B0E7F5405094}"/>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146497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F4BA-9FB6-4982-BAF1-C70DDEC509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280E1A-0A88-4BFA-8D72-21B307A759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1334F7-9266-47AE-8358-B0242284D3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A2ACE8-4BAD-420B-9EE4-23F238581A3C}"/>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6" name="Footer Placeholder 5">
            <a:extLst>
              <a:ext uri="{FF2B5EF4-FFF2-40B4-BE49-F238E27FC236}">
                <a16:creationId xmlns:a16="http://schemas.microsoft.com/office/drawing/2014/main" id="{947531C0-2464-4989-976B-9DD5BD2180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89357D-BCDD-4D9E-98A4-A80075F8B382}"/>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150341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08A7-F93F-4F37-A20E-6BA02DAB21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37B19B-4004-458A-B11B-38586F1E0F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30D637-7A57-41AD-A3BE-2DDF8DB702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18EFF8-1BD1-42B4-AECE-D95958ADC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CF9D74-D8E2-43DA-B137-8CE81BD2EF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3496A1-BC4C-43F0-897E-BA83141E03F8}"/>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8" name="Footer Placeholder 7">
            <a:extLst>
              <a:ext uri="{FF2B5EF4-FFF2-40B4-BE49-F238E27FC236}">
                <a16:creationId xmlns:a16="http://schemas.microsoft.com/office/drawing/2014/main" id="{E550BFA4-5F21-4BBF-BF8B-59B863ED7B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BD348F-2E20-4449-A1AC-E2D76814ACC5}"/>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35431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A66B-C717-40C7-81D7-CE0E7100E4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08DB55-9CE3-4AA0-BE33-CB6AB0D36A98}"/>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4" name="Footer Placeholder 3">
            <a:extLst>
              <a:ext uri="{FF2B5EF4-FFF2-40B4-BE49-F238E27FC236}">
                <a16:creationId xmlns:a16="http://schemas.microsoft.com/office/drawing/2014/main" id="{6F4A6102-127F-4067-885E-4E0301FA60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5B2D52-58DA-4892-B481-56B8B09A6E5B}"/>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99586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BA3A9-EA02-41B1-8882-519E4187BFA4}"/>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3" name="Footer Placeholder 2">
            <a:extLst>
              <a:ext uri="{FF2B5EF4-FFF2-40B4-BE49-F238E27FC236}">
                <a16:creationId xmlns:a16="http://schemas.microsoft.com/office/drawing/2014/main" id="{BC1601E6-41DF-4ECF-84AA-DBFED69C67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C52BB1-9E48-4AFB-97A5-F0AFB120C961}"/>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401231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7BE-55A6-4090-BF5A-77C00D845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439194-1278-4302-B676-E03566F60A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C3DC8E-D188-47DC-B0E4-852CF5719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D6FBE5-D9E1-41D6-ABBF-5CE5A05D031D}"/>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6" name="Footer Placeholder 5">
            <a:extLst>
              <a:ext uri="{FF2B5EF4-FFF2-40B4-BE49-F238E27FC236}">
                <a16:creationId xmlns:a16="http://schemas.microsoft.com/office/drawing/2014/main" id="{2D531E8A-8C91-43E8-9B93-0248E82E1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1B61E3-F351-4D92-B042-26D7A9EA9A0D}"/>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2857394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24CC-FFBD-4D09-9DBF-CAA445BA7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0F5B81-12A6-4C36-A36B-47BF5C2DB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1D95DD-497C-4EA0-A9C4-9C0BD86B2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2ED7AE-BD83-4897-9A39-A835DFC1241B}"/>
              </a:ext>
            </a:extLst>
          </p:cNvPr>
          <p:cNvSpPr>
            <a:spLocks noGrp="1"/>
          </p:cNvSpPr>
          <p:nvPr>
            <p:ph type="dt" sz="half" idx="10"/>
          </p:nvPr>
        </p:nvSpPr>
        <p:spPr/>
        <p:txBody>
          <a:bodyPr/>
          <a:lstStyle/>
          <a:p>
            <a:fld id="{55E43826-E504-48F7-9AB7-C66333193ECC}" type="datetimeFigureOut">
              <a:rPr lang="en-GB" smtClean="0"/>
              <a:t>19/09/2023</a:t>
            </a:fld>
            <a:endParaRPr lang="en-GB"/>
          </a:p>
        </p:txBody>
      </p:sp>
      <p:sp>
        <p:nvSpPr>
          <p:cNvPr id="6" name="Footer Placeholder 5">
            <a:extLst>
              <a:ext uri="{FF2B5EF4-FFF2-40B4-BE49-F238E27FC236}">
                <a16:creationId xmlns:a16="http://schemas.microsoft.com/office/drawing/2014/main" id="{0E982CD1-8F79-4B03-BB60-FA155574C7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056551-64B4-43B5-BC64-65C23F0B6611}"/>
              </a:ext>
            </a:extLst>
          </p:cNvPr>
          <p:cNvSpPr>
            <a:spLocks noGrp="1"/>
          </p:cNvSpPr>
          <p:nvPr>
            <p:ph type="sldNum" sz="quarter" idx="12"/>
          </p:nvPr>
        </p:nvSpPr>
        <p:spPr/>
        <p:txBody>
          <a:bodyPr/>
          <a:lstStyle/>
          <a:p>
            <a:fld id="{38253693-8A62-4AA3-8B35-EC7628AA08FC}" type="slidenum">
              <a:rPr lang="en-GB" smtClean="0"/>
              <a:t>‹#›</a:t>
            </a:fld>
            <a:endParaRPr lang="en-GB"/>
          </a:p>
        </p:txBody>
      </p:sp>
    </p:spTree>
    <p:extLst>
      <p:ext uri="{BB962C8B-B14F-4D97-AF65-F5344CB8AC3E}">
        <p14:creationId xmlns:p14="http://schemas.microsoft.com/office/powerpoint/2010/main" val="3526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24331-31F8-473B-952C-3647A58A4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1EF7CD-5DC5-4AF7-A300-899B43D6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EA19AD-0D8F-491C-AE92-ACCAB6905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43826-E504-48F7-9AB7-C66333193ECC}" type="datetimeFigureOut">
              <a:rPr lang="en-GB" smtClean="0"/>
              <a:t>19/09/2023</a:t>
            </a:fld>
            <a:endParaRPr lang="en-GB"/>
          </a:p>
        </p:txBody>
      </p:sp>
      <p:sp>
        <p:nvSpPr>
          <p:cNvPr id="5" name="Footer Placeholder 4">
            <a:extLst>
              <a:ext uri="{FF2B5EF4-FFF2-40B4-BE49-F238E27FC236}">
                <a16:creationId xmlns:a16="http://schemas.microsoft.com/office/drawing/2014/main" id="{72DBCC8F-7622-41C1-A797-C7F253ACE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34FB0C-B614-43E3-AC66-8B728066B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53693-8A62-4AA3-8B35-EC7628AA08FC}" type="slidenum">
              <a:rPr lang="en-GB" smtClean="0"/>
              <a:t>‹#›</a:t>
            </a:fld>
            <a:endParaRPr lang="en-GB"/>
          </a:p>
        </p:txBody>
      </p:sp>
    </p:spTree>
    <p:extLst>
      <p:ext uri="{BB962C8B-B14F-4D97-AF65-F5344CB8AC3E}">
        <p14:creationId xmlns:p14="http://schemas.microsoft.com/office/powerpoint/2010/main" val="398908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sounds-write.co.uk/parents-carers/support-for-parents-carer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http://images.clipartpanda.com/pen-writing-clipart-blue-pen-write-hi.p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a8ZMfYjdN-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new approach to the teaching of reading, spelling and writing">
            <a:extLst>
              <a:ext uri="{FF2B5EF4-FFF2-40B4-BE49-F238E27FC236}">
                <a16:creationId xmlns:a16="http://schemas.microsoft.com/office/drawing/2014/main" id="{A7FB2E6D-91B7-48D7-9F5A-8C651925F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1" y="2138363"/>
            <a:ext cx="57150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9C0EEA-EB74-4B3E-B3EC-B32791255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85" y="104775"/>
            <a:ext cx="1671034" cy="1647825"/>
          </a:xfrm>
          <a:prstGeom prst="rect">
            <a:avLst/>
          </a:prstGeom>
        </p:spPr>
      </p:pic>
      <p:sp>
        <p:nvSpPr>
          <p:cNvPr id="4" name="TextBox 3">
            <a:extLst>
              <a:ext uri="{FF2B5EF4-FFF2-40B4-BE49-F238E27FC236}">
                <a16:creationId xmlns:a16="http://schemas.microsoft.com/office/drawing/2014/main" id="{AB297678-F851-412C-A717-8870A95E9B6E}"/>
              </a:ext>
            </a:extLst>
          </p:cNvPr>
          <p:cNvSpPr txBox="1"/>
          <p:nvPr/>
        </p:nvSpPr>
        <p:spPr>
          <a:xfrm>
            <a:off x="2324101" y="409575"/>
            <a:ext cx="7543800" cy="769441"/>
          </a:xfrm>
          <a:prstGeom prst="rect">
            <a:avLst/>
          </a:prstGeom>
          <a:noFill/>
        </p:spPr>
        <p:txBody>
          <a:bodyPr wrap="square" rtlCol="0">
            <a:spAutoFit/>
          </a:bodyPr>
          <a:lstStyle/>
          <a:p>
            <a:pPr algn="ctr"/>
            <a:r>
              <a:rPr lang="en-GB" sz="4400" dirty="0">
                <a:solidFill>
                  <a:srgbClr val="0000CC"/>
                </a:solidFill>
                <a:latin typeface="Comic Sans MS" panose="030F0702030302020204" pitchFamily="66" charset="0"/>
              </a:rPr>
              <a:t>Teaching Phonics</a:t>
            </a:r>
          </a:p>
        </p:txBody>
      </p:sp>
    </p:spTree>
    <p:extLst>
      <p:ext uri="{BB962C8B-B14F-4D97-AF65-F5344CB8AC3E}">
        <p14:creationId xmlns:p14="http://schemas.microsoft.com/office/powerpoint/2010/main" val="146995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F65CD0F-5649-4668-B6BB-9584EB559837}"/>
              </a:ext>
            </a:extLst>
          </p:cNvPr>
          <p:cNvGraphicFramePr>
            <a:graphicFrameLocks noGrp="1"/>
          </p:cNvGraphicFramePr>
          <p:nvPr>
            <p:extLst>
              <p:ext uri="{D42A27DB-BD31-4B8C-83A1-F6EECF244321}">
                <p14:modId xmlns:p14="http://schemas.microsoft.com/office/powerpoint/2010/main" val="886514264"/>
              </p:ext>
            </p:extLst>
          </p:nvPr>
        </p:nvGraphicFramePr>
        <p:xfrm>
          <a:off x="2317072" y="645849"/>
          <a:ext cx="8309500" cy="5566302"/>
        </p:xfrm>
        <a:graphic>
          <a:graphicData uri="http://schemas.openxmlformats.org/drawingml/2006/table">
            <a:tbl>
              <a:tblPr firstRow="1" firstCol="1" lastRow="1" lastCol="1" bandRow="1" bandCol="1">
                <a:tableStyleId>{5C22544A-7EE6-4342-B048-85BDC9FD1C3A}</a:tableStyleId>
              </a:tblPr>
              <a:tblGrid>
                <a:gridCol w="2058649">
                  <a:extLst>
                    <a:ext uri="{9D8B030D-6E8A-4147-A177-3AD203B41FA5}">
                      <a16:colId xmlns:a16="http://schemas.microsoft.com/office/drawing/2014/main" val="3593545847"/>
                    </a:ext>
                  </a:extLst>
                </a:gridCol>
                <a:gridCol w="1684119">
                  <a:extLst>
                    <a:ext uri="{9D8B030D-6E8A-4147-A177-3AD203B41FA5}">
                      <a16:colId xmlns:a16="http://schemas.microsoft.com/office/drawing/2014/main" val="630457652"/>
                    </a:ext>
                  </a:extLst>
                </a:gridCol>
                <a:gridCol w="1953444">
                  <a:extLst>
                    <a:ext uri="{9D8B030D-6E8A-4147-A177-3AD203B41FA5}">
                      <a16:colId xmlns:a16="http://schemas.microsoft.com/office/drawing/2014/main" val="4097864892"/>
                    </a:ext>
                  </a:extLst>
                </a:gridCol>
                <a:gridCol w="2613288">
                  <a:extLst>
                    <a:ext uri="{9D8B030D-6E8A-4147-A177-3AD203B41FA5}">
                      <a16:colId xmlns:a16="http://schemas.microsoft.com/office/drawing/2014/main" val="1126522462"/>
                    </a:ext>
                  </a:extLst>
                </a:gridCol>
              </a:tblGrid>
              <a:tr h="364478">
                <a:tc gridSpan="4">
                  <a:txBody>
                    <a:bodyPr/>
                    <a:lstStyle/>
                    <a:p>
                      <a:pPr marL="35560" marR="3175" algn="ctr">
                        <a:lnSpc>
                          <a:spcPts val="1495"/>
                        </a:lnSpc>
                        <a:spcAft>
                          <a:spcPts val="0"/>
                        </a:spcAft>
                      </a:pPr>
                      <a:r>
                        <a:rPr lang="en-US" sz="1600" dirty="0">
                          <a:effectLst/>
                        </a:rPr>
                        <a:t>Initial</a:t>
                      </a:r>
                      <a:r>
                        <a:rPr lang="en-US" sz="1600" spc="30" dirty="0">
                          <a:effectLst/>
                        </a:rPr>
                        <a:t> </a:t>
                      </a:r>
                      <a:r>
                        <a:rPr lang="en-US" sz="1600" dirty="0">
                          <a:effectLst/>
                        </a:rPr>
                        <a:t>Code</a:t>
                      </a:r>
                      <a:r>
                        <a:rPr lang="en-US" sz="1600" spc="40" dirty="0">
                          <a:effectLst/>
                        </a:rPr>
                        <a:t> </a:t>
                      </a:r>
                      <a:r>
                        <a:rPr lang="en-US" sz="1600" spc="-10" dirty="0">
                          <a:effectLst/>
                        </a:rPr>
                        <a:t>(Reception)</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8116"/>
                  </a:ext>
                </a:extLst>
              </a:tr>
              <a:tr h="529850">
                <a:tc>
                  <a:txBody>
                    <a:bodyPr/>
                    <a:lstStyle/>
                    <a:p>
                      <a:pPr marL="22860" marR="3175" algn="ctr">
                        <a:lnSpc>
                          <a:spcPts val="1585"/>
                        </a:lnSpc>
                        <a:spcAft>
                          <a:spcPts val="0"/>
                        </a:spcAft>
                      </a:pPr>
                      <a:r>
                        <a:rPr lang="en-US" sz="1400" spc="-20" dirty="0">
                          <a:solidFill>
                            <a:schemeClr val="tx1"/>
                          </a:solidFill>
                          <a:effectLst/>
                        </a:rPr>
                        <a:t>Unit</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3175" algn="ctr">
                        <a:lnSpc>
                          <a:spcPts val="1585"/>
                        </a:lnSpc>
                        <a:spcAft>
                          <a:spcPts val="0"/>
                        </a:spcAft>
                      </a:pPr>
                      <a:r>
                        <a:rPr lang="en-US" sz="1400" spc="-50">
                          <a:solidFill>
                            <a:schemeClr val="tx1"/>
                          </a:solidFill>
                          <a:effectLst/>
                        </a:rPr>
                        <a:t>Word</a:t>
                      </a:r>
                      <a:r>
                        <a:rPr lang="en-US" sz="1400" spc="-30">
                          <a:solidFill>
                            <a:schemeClr val="tx1"/>
                          </a:solidFill>
                          <a:effectLst/>
                        </a:rPr>
                        <a:t> </a:t>
                      </a:r>
                      <a:r>
                        <a:rPr lang="en-US" sz="1400" spc="-10">
                          <a:solidFill>
                            <a:schemeClr val="tx1"/>
                          </a:solidFill>
                          <a:effectLst/>
                        </a:rPr>
                        <a:t>Structure</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4325" marR="3175" algn="ctr">
                        <a:lnSpc>
                          <a:spcPts val="1585"/>
                        </a:lnSpc>
                        <a:spcAft>
                          <a:spcPts val="0"/>
                        </a:spcAft>
                      </a:pPr>
                      <a:r>
                        <a:rPr lang="en-US" sz="1400" spc="-10">
                          <a:solidFill>
                            <a:schemeClr val="tx1"/>
                          </a:solidFill>
                          <a:effectLst/>
                        </a:rPr>
                        <a:t>Sounds</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975" marR="3175" algn="ctr">
                        <a:lnSpc>
                          <a:spcPts val="1610"/>
                        </a:lnSpc>
                        <a:spcAft>
                          <a:spcPts val="0"/>
                        </a:spcAft>
                      </a:pPr>
                      <a:r>
                        <a:rPr lang="en-US" sz="1400">
                          <a:solidFill>
                            <a:schemeClr val="tx1"/>
                          </a:solidFill>
                          <a:effectLst/>
                        </a:rPr>
                        <a:t>High Frequency Words</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155046"/>
                  </a:ext>
                </a:extLst>
              </a:tr>
              <a:tr h="438525">
                <a:tc>
                  <a:txBody>
                    <a:bodyPr/>
                    <a:lstStyle/>
                    <a:p>
                      <a:pPr marL="22860" marR="3175" algn="ctr">
                        <a:lnSpc>
                          <a:spcPts val="1505"/>
                        </a:lnSpc>
                        <a:spcAft>
                          <a:spcPts val="0"/>
                        </a:spcAft>
                      </a:pPr>
                      <a:r>
                        <a:rPr lang="en-US" sz="1400" spc="-40" dirty="0">
                          <a:solidFill>
                            <a:schemeClr val="tx1"/>
                          </a:solidFill>
                          <a:effectLst/>
                        </a:rPr>
                        <a:t>IC</a:t>
                      </a:r>
                      <a:r>
                        <a:rPr lang="en-US" sz="1400" spc="-55" dirty="0">
                          <a:solidFill>
                            <a:schemeClr val="tx1"/>
                          </a:solidFill>
                          <a:effectLst/>
                        </a:rPr>
                        <a:t> </a:t>
                      </a:r>
                      <a:r>
                        <a:rPr lang="en-US" sz="1400" spc="-40" dirty="0">
                          <a:solidFill>
                            <a:schemeClr val="tx1"/>
                          </a:solidFill>
                          <a:effectLst/>
                        </a:rPr>
                        <a:t>Unit</a:t>
                      </a:r>
                      <a:r>
                        <a:rPr lang="en-US" sz="1400" spc="-55" dirty="0">
                          <a:solidFill>
                            <a:schemeClr val="tx1"/>
                          </a:solidFill>
                          <a:effectLst/>
                        </a:rPr>
                        <a:t> </a:t>
                      </a:r>
                      <a:r>
                        <a:rPr lang="en-US" sz="1400" spc="-50" dirty="0">
                          <a:solidFill>
                            <a:schemeClr val="tx1"/>
                          </a:solidFill>
                          <a:effectLst/>
                        </a:rPr>
                        <a:t>1</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05"/>
                        </a:lnSpc>
                        <a:spcAft>
                          <a:spcPts val="0"/>
                        </a:spcAft>
                      </a:pPr>
                      <a:r>
                        <a:rPr lang="en-US" sz="1400" spc="-25" dirty="0">
                          <a:solidFill>
                            <a:schemeClr val="tx1"/>
                          </a:solidFill>
                          <a:effectLst/>
                        </a:rPr>
                        <a:t>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6870" marR="3175" algn="ctr">
                        <a:lnSpc>
                          <a:spcPts val="1505"/>
                        </a:lnSpc>
                        <a:spcAft>
                          <a:spcPts val="0"/>
                        </a:spcAft>
                      </a:pPr>
                      <a:r>
                        <a:rPr lang="en-US" sz="1400">
                          <a:solidFill>
                            <a:schemeClr val="tx1"/>
                          </a:solidFill>
                          <a:effectLst/>
                        </a:rPr>
                        <a:t>a,</a:t>
                      </a:r>
                      <a:r>
                        <a:rPr lang="en-US" sz="1400" spc="-75">
                          <a:solidFill>
                            <a:schemeClr val="tx1"/>
                          </a:solidFill>
                          <a:effectLst/>
                        </a:rPr>
                        <a:t> </a:t>
                      </a:r>
                      <a:r>
                        <a:rPr lang="en-US" sz="1400">
                          <a:solidFill>
                            <a:schemeClr val="tx1"/>
                          </a:solidFill>
                          <a:effectLst/>
                        </a:rPr>
                        <a:t>i,</a:t>
                      </a:r>
                      <a:r>
                        <a:rPr lang="en-US" sz="1400" spc="-70">
                          <a:solidFill>
                            <a:schemeClr val="tx1"/>
                          </a:solidFill>
                          <a:effectLst/>
                        </a:rPr>
                        <a:t> </a:t>
                      </a:r>
                      <a:r>
                        <a:rPr lang="en-US" sz="1400">
                          <a:solidFill>
                            <a:schemeClr val="tx1"/>
                          </a:solidFill>
                          <a:effectLst/>
                        </a:rPr>
                        <a:t>m,</a:t>
                      </a:r>
                      <a:r>
                        <a:rPr lang="en-US" sz="1400" spc="-70">
                          <a:solidFill>
                            <a:schemeClr val="tx1"/>
                          </a:solidFill>
                          <a:effectLst/>
                        </a:rPr>
                        <a:t> </a:t>
                      </a:r>
                      <a:r>
                        <a:rPr lang="en-US" sz="1400">
                          <a:solidFill>
                            <a:schemeClr val="tx1"/>
                          </a:solidFill>
                          <a:effectLst/>
                        </a:rPr>
                        <a:t>s,</a:t>
                      </a:r>
                      <a:r>
                        <a:rPr lang="en-US" sz="1400" spc="-70">
                          <a:solidFill>
                            <a:schemeClr val="tx1"/>
                          </a:solidFill>
                          <a:effectLst/>
                        </a:rPr>
                        <a:t> </a:t>
                      </a:r>
                      <a:r>
                        <a:rPr lang="en-US" sz="1400" spc="-50">
                          <a:solidFill>
                            <a:schemeClr val="tx1"/>
                          </a:solidFill>
                          <a:effectLst/>
                        </a:rPr>
                        <a:t>t</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895" marR="3175" algn="ctr">
                        <a:lnSpc>
                          <a:spcPts val="1570"/>
                        </a:lnSpc>
                        <a:spcAft>
                          <a:spcPts val="0"/>
                        </a:spcAft>
                      </a:pPr>
                      <a:r>
                        <a:rPr lang="en-US" sz="1200">
                          <a:solidFill>
                            <a:schemeClr val="tx1"/>
                          </a:solidFill>
                          <a:effectLst/>
                        </a:rPr>
                        <a:t> </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255866"/>
                  </a:ext>
                </a:extLst>
              </a:tr>
              <a:tr h="344732">
                <a:tc>
                  <a:txBody>
                    <a:bodyPr/>
                    <a:lstStyle/>
                    <a:p>
                      <a:pPr marL="22860" marR="3175" algn="ctr">
                        <a:lnSpc>
                          <a:spcPts val="1505"/>
                        </a:lnSpc>
                        <a:spcAft>
                          <a:spcPts val="0"/>
                        </a:spcAft>
                      </a:pPr>
                      <a:r>
                        <a:rPr lang="en-US" sz="1400" spc="-40" dirty="0">
                          <a:solidFill>
                            <a:schemeClr val="tx1"/>
                          </a:solidFill>
                          <a:effectLst/>
                        </a:rPr>
                        <a:t>IC</a:t>
                      </a:r>
                      <a:r>
                        <a:rPr lang="en-US" sz="1400" spc="-55" dirty="0">
                          <a:solidFill>
                            <a:schemeClr val="tx1"/>
                          </a:solidFill>
                          <a:effectLst/>
                        </a:rPr>
                        <a:t> </a:t>
                      </a:r>
                      <a:r>
                        <a:rPr lang="en-US" sz="1400" spc="-40" dirty="0">
                          <a:solidFill>
                            <a:schemeClr val="tx1"/>
                          </a:solidFill>
                          <a:effectLst/>
                        </a:rPr>
                        <a:t>Unit</a:t>
                      </a:r>
                      <a:r>
                        <a:rPr lang="en-US" sz="1400" spc="-55" dirty="0">
                          <a:solidFill>
                            <a:schemeClr val="tx1"/>
                          </a:solidFill>
                          <a:effectLst/>
                        </a:rPr>
                        <a:t> </a:t>
                      </a:r>
                      <a:r>
                        <a:rPr lang="en-US" sz="1400" spc="-50" dirty="0">
                          <a:solidFill>
                            <a:schemeClr val="tx1"/>
                          </a:solidFill>
                          <a:effectLst/>
                        </a:rPr>
                        <a:t>2</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05"/>
                        </a:lnSpc>
                        <a:spcAft>
                          <a:spcPts val="0"/>
                        </a:spcAft>
                      </a:pPr>
                      <a:r>
                        <a:rPr lang="en-US" sz="1400" spc="-25" dirty="0">
                          <a:solidFill>
                            <a:schemeClr val="tx1"/>
                          </a:solidFill>
                          <a:effectLst/>
                        </a:rPr>
                        <a:t>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18795" marR="3175" algn="ctr">
                        <a:lnSpc>
                          <a:spcPts val="1505"/>
                        </a:lnSpc>
                        <a:spcAft>
                          <a:spcPts val="0"/>
                        </a:spcAft>
                      </a:pPr>
                      <a:r>
                        <a:rPr lang="en-US" sz="1400">
                          <a:solidFill>
                            <a:schemeClr val="tx1"/>
                          </a:solidFill>
                          <a:effectLst/>
                        </a:rPr>
                        <a:t>n,</a:t>
                      </a:r>
                      <a:r>
                        <a:rPr lang="en-US" sz="1400" spc="-55">
                          <a:solidFill>
                            <a:schemeClr val="tx1"/>
                          </a:solidFill>
                          <a:effectLst/>
                        </a:rPr>
                        <a:t> </a:t>
                      </a:r>
                      <a:r>
                        <a:rPr lang="en-US" sz="1400">
                          <a:solidFill>
                            <a:schemeClr val="tx1"/>
                          </a:solidFill>
                          <a:effectLst/>
                        </a:rPr>
                        <a:t>o,</a:t>
                      </a:r>
                      <a:r>
                        <a:rPr lang="en-US" sz="1400" spc="-50">
                          <a:solidFill>
                            <a:schemeClr val="tx1"/>
                          </a:solidFill>
                          <a:effectLst/>
                        </a:rPr>
                        <a:t> p</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3175" algn="ctr">
                        <a:lnSpc>
                          <a:spcPts val="1505"/>
                        </a:lnSpc>
                        <a:spcAft>
                          <a:spcPts val="0"/>
                        </a:spcAft>
                      </a:pPr>
                      <a:r>
                        <a:rPr lang="en-US" sz="1400">
                          <a:solidFill>
                            <a:schemeClr val="tx1"/>
                          </a:solidFill>
                          <a:effectLst/>
                        </a:rPr>
                        <a:t>is,</a:t>
                      </a:r>
                      <a:r>
                        <a:rPr lang="en-US" sz="1400" spc="-55">
                          <a:solidFill>
                            <a:schemeClr val="tx1"/>
                          </a:solidFill>
                          <a:effectLst/>
                        </a:rPr>
                        <a:t> </a:t>
                      </a:r>
                      <a:r>
                        <a:rPr lang="en-US" sz="1400" spc="-50">
                          <a:solidFill>
                            <a:schemeClr val="tx1"/>
                          </a:solidFill>
                          <a:effectLst/>
                        </a:rPr>
                        <a:t>a</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354947"/>
                  </a:ext>
                </a:extLst>
              </a:tr>
              <a:tr h="337327">
                <a:tc>
                  <a:txBody>
                    <a:bodyPr/>
                    <a:lstStyle/>
                    <a:p>
                      <a:pPr marL="22860" marR="3175" algn="ctr">
                        <a:lnSpc>
                          <a:spcPts val="1530"/>
                        </a:lnSpc>
                        <a:spcAft>
                          <a:spcPts val="0"/>
                        </a:spcAft>
                      </a:pPr>
                      <a:r>
                        <a:rPr lang="en-US" sz="1400" spc="-40" dirty="0">
                          <a:solidFill>
                            <a:schemeClr val="tx1"/>
                          </a:solidFill>
                          <a:effectLst/>
                        </a:rPr>
                        <a:t>IC</a:t>
                      </a:r>
                      <a:r>
                        <a:rPr lang="en-US" sz="1400" spc="-55" dirty="0">
                          <a:solidFill>
                            <a:schemeClr val="tx1"/>
                          </a:solidFill>
                          <a:effectLst/>
                        </a:rPr>
                        <a:t> </a:t>
                      </a:r>
                      <a:r>
                        <a:rPr lang="en-US" sz="1400" spc="-40" dirty="0">
                          <a:solidFill>
                            <a:schemeClr val="tx1"/>
                          </a:solidFill>
                          <a:effectLst/>
                        </a:rPr>
                        <a:t>Unit</a:t>
                      </a:r>
                      <a:r>
                        <a:rPr lang="en-US" sz="1400" spc="-55" dirty="0">
                          <a:solidFill>
                            <a:schemeClr val="tx1"/>
                          </a:solidFill>
                          <a:effectLst/>
                        </a:rPr>
                        <a:t> </a:t>
                      </a:r>
                      <a:r>
                        <a:rPr lang="en-US" sz="1400" spc="-50" dirty="0">
                          <a:solidFill>
                            <a:schemeClr val="tx1"/>
                          </a:solidFill>
                          <a:effectLst/>
                        </a:rPr>
                        <a:t>3</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30"/>
                        </a:lnSpc>
                        <a:spcAft>
                          <a:spcPts val="0"/>
                        </a:spcAft>
                      </a:pPr>
                      <a:r>
                        <a:rPr lang="en-US" sz="1400" spc="-25" dirty="0">
                          <a:solidFill>
                            <a:schemeClr val="tx1"/>
                          </a:solidFill>
                          <a:effectLst/>
                        </a:rPr>
                        <a:t>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30530" marR="3175" algn="ctr">
                        <a:lnSpc>
                          <a:spcPts val="1530"/>
                        </a:lnSpc>
                        <a:spcAft>
                          <a:spcPts val="0"/>
                        </a:spcAft>
                      </a:pPr>
                      <a:r>
                        <a:rPr lang="en-US" sz="1400">
                          <a:solidFill>
                            <a:schemeClr val="tx1"/>
                          </a:solidFill>
                          <a:effectLst/>
                        </a:rPr>
                        <a:t>b,</a:t>
                      </a:r>
                      <a:r>
                        <a:rPr lang="en-US" sz="1400" spc="-75">
                          <a:solidFill>
                            <a:schemeClr val="tx1"/>
                          </a:solidFill>
                          <a:effectLst/>
                        </a:rPr>
                        <a:t> </a:t>
                      </a:r>
                      <a:r>
                        <a:rPr lang="en-US" sz="1400">
                          <a:solidFill>
                            <a:schemeClr val="tx1"/>
                          </a:solidFill>
                          <a:effectLst/>
                        </a:rPr>
                        <a:t>c,</a:t>
                      </a:r>
                      <a:r>
                        <a:rPr lang="en-US" sz="1400" spc="-75">
                          <a:solidFill>
                            <a:schemeClr val="tx1"/>
                          </a:solidFill>
                          <a:effectLst/>
                        </a:rPr>
                        <a:t> </a:t>
                      </a:r>
                      <a:r>
                        <a:rPr lang="en-US" sz="1400">
                          <a:solidFill>
                            <a:schemeClr val="tx1"/>
                          </a:solidFill>
                          <a:effectLst/>
                        </a:rPr>
                        <a:t>g,</a:t>
                      </a:r>
                      <a:r>
                        <a:rPr lang="en-US" sz="1400" spc="-70">
                          <a:solidFill>
                            <a:schemeClr val="tx1"/>
                          </a:solidFill>
                          <a:effectLst/>
                        </a:rPr>
                        <a:t> </a:t>
                      </a:r>
                      <a:r>
                        <a:rPr lang="en-US" sz="1400" spc="-50">
                          <a:solidFill>
                            <a:schemeClr val="tx1"/>
                          </a:solidFill>
                          <a:effectLst/>
                        </a:rPr>
                        <a:t>h</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3175" algn="ctr">
                        <a:lnSpc>
                          <a:spcPts val="1530"/>
                        </a:lnSpc>
                        <a:spcAft>
                          <a:spcPts val="0"/>
                        </a:spcAft>
                      </a:pPr>
                      <a:r>
                        <a:rPr lang="en-US" sz="1400" spc="-30">
                          <a:solidFill>
                            <a:schemeClr val="tx1"/>
                          </a:solidFill>
                          <a:effectLst/>
                        </a:rPr>
                        <a:t>the,</a:t>
                      </a:r>
                      <a:r>
                        <a:rPr lang="en-US" sz="1400" spc="-65">
                          <a:solidFill>
                            <a:schemeClr val="tx1"/>
                          </a:solidFill>
                          <a:effectLst/>
                        </a:rPr>
                        <a:t> </a:t>
                      </a:r>
                      <a:r>
                        <a:rPr lang="en-US" sz="1400" spc="-50">
                          <a:solidFill>
                            <a:schemeClr val="tx1"/>
                          </a:solidFill>
                          <a:effectLst/>
                        </a:rPr>
                        <a:t>I</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0416490"/>
                  </a:ext>
                </a:extLst>
              </a:tr>
              <a:tr h="343085">
                <a:tc>
                  <a:txBody>
                    <a:bodyPr/>
                    <a:lstStyle/>
                    <a:p>
                      <a:pPr marL="22860" marR="3175" algn="ctr">
                        <a:lnSpc>
                          <a:spcPts val="1505"/>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4</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05"/>
                        </a:lnSpc>
                        <a:spcAft>
                          <a:spcPts val="0"/>
                        </a:spcAft>
                      </a:pPr>
                      <a:r>
                        <a:rPr lang="en-US" sz="1400" spc="-25" dirty="0">
                          <a:solidFill>
                            <a:schemeClr val="tx1"/>
                          </a:solidFill>
                          <a:effectLst/>
                        </a:rPr>
                        <a:t>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1485" marR="3175" algn="ctr">
                        <a:lnSpc>
                          <a:spcPts val="1505"/>
                        </a:lnSpc>
                        <a:spcAft>
                          <a:spcPts val="0"/>
                        </a:spcAft>
                      </a:pPr>
                      <a:r>
                        <a:rPr lang="en-US" sz="1400" dirty="0">
                          <a:solidFill>
                            <a:schemeClr val="tx1"/>
                          </a:solidFill>
                          <a:effectLst/>
                        </a:rPr>
                        <a:t>d,</a:t>
                      </a:r>
                      <a:r>
                        <a:rPr lang="en-US" sz="1400" spc="-65" dirty="0">
                          <a:solidFill>
                            <a:schemeClr val="tx1"/>
                          </a:solidFill>
                          <a:effectLst/>
                        </a:rPr>
                        <a:t> </a:t>
                      </a:r>
                      <a:r>
                        <a:rPr lang="en-US" sz="1400" dirty="0">
                          <a:solidFill>
                            <a:schemeClr val="tx1"/>
                          </a:solidFill>
                          <a:effectLst/>
                        </a:rPr>
                        <a:t>e,</a:t>
                      </a:r>
                      <a:r>
                        <a:rPr lang="en-US" sz="1400" spc="-60" dirty="0">
                          <a:solidFill>
                            <a:schemeClr val="tx1"/>
                          </a:solidFill>
                          <a:effectLst/>
                        </a:rPr>
                        <a:t> </a:t>
                      </a:r>
                      <a:r>
                        <a:rPr lang="en-US" sz="1400" dirty="0">
                          <a:solidFill>
                            <a:schemeClr val="tx1"/>
                          </a:solidFill>
                          <a:effectLst/>
                        </a:rPr>
                        <a:t>f,</a:t>
                      </a:r>
                      <a:r>
                        <a:rPr lang="en-US" sz="1400" spc="-60" dirty="0">
                          <a:solidFill>
                            <a:schemeClr val="tx1"/>
                          </a:solidFill>
                          <a:effectLst/>
                        </a:rPr>
                        <a:t> </a:t>
                      </a:r>
                      <a:r>
                        <a:rPr lang="en-US" sz="1400" spc="-50" dirty="0">
                          <a:solidFill>
                            <a:schemeClr val="tx1"/>
                          </a:solidFill>
                          <a:effectLst/>
                        </a:rPr>
                        <a:t>v</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1270" algn="ctr">
                        <a:lnSpc>
                          <a:spcPts val="1505"/>
                        </a:lnSpc>
                        <a:spcAft>
                          <a:spcPts val="0"/>
                        </a:spcAft>
                      </a:pPr>
                      <a:r>
                        <a:rPr lang="en-US" sz="1400">
                          <a:solidFill>
                            <a:schemeClr val="tx1"/>
                          </a:solidFill>
                          <a:effectLst/>
                        </a:rPr>
                        <a:t>for,</a:t>
                      </a:r>
                      <a:r>
                        <a:rPr lang="en-US" sz="1400" spc="-80">
                          <a:solidFill>
                            <a:schemeClr val="tx1"/>
                          </a:solidFill>
                          <a:effectLst/>
                        </a:rPr>
                        <a:t> </a:t>
                      </a:r>
                      <a:r>
                        <a:rPr lang="en-US" sz="1400" spc="-25">
                          <a:solidFill>
                            <a:schemeClr val="tx1"/>
                          </a:solidFill>
                          <a:effectLst/>
                        </a:rPr>
                        <a:t>of</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103689"/>
                  </a:ext>
                </a:extLst>
              </a:tr>
              <a:tr h="348022">
                <a:tc>
                  <a:txBody>
                    <a:bodyPr/>
                    <a:lstStyle/>
                    <a:p>
                      <a:pPr marL="22860" marR="3175" algn="ctr">
                        <a:lnSpc>
                          <a:spcPts val="1510"/>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5</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10"/>
                        </a:lnSpc>
                        <a:spcAft>
                          <a:spcPts val="0"/>
                        </a:spcAft>
                      </a:pPr>
                      <a:r>
                        <a:rPr lang="en-US" sz="1400" spc="-25" dirty="0">
                          <a:solidFill>
                            <a:schemeClr val="tx1"/>
                          </a:solidFill>
                          <a:effectLst/>
                        </a:rPr>
                        <a:t>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3175" algn="ctr">
                        <a:lnSpc>
                          <a:spcPts val="1510"/>
                        </a:lnSpc>
                        <a:spcAft>
                          <a:spcPts val="0"/>
                        </a:spcAft>
                      </a:pPr>
                      <a:r>
                        <a:rPr lang="en-US" sz="1400" dirty="0">
                          <a:solidFill>
                            <a:schemeClr val="tx1"/>
                          </a:solidFill>
                          <a:effectLst/>
                        </a:rPr>
                        <a:t>k,</a:t>
                      </a:r>
                      <a:r>
                        <a:rPr lang="en-US" sz="1400" spc="5" dirty="0">
                          <a:solidFill>
                            <a:schemeClr val="tx1"/>
                          </a:solidFill>
                          <a:effectLst/>
                        </a:rPr>
                        <a:t> </a:t>
                      </a:r>
                      <a:r>
                        <a:rPr lang="en-US" sz="1400" dirty="0">
                          <a:solidFill>
                            <a:schemeClr val="tx1"/>
                          </a:solidFill>
                          <a:effectLst/>
                        </a:rPr>
                        <a:t>l,</a:t>
                      </a:r>
                      <a:r>
                        <a:rPr lang="en-US" sz="1400" spc="5" dirty="0">
                          <a:solidFill>
                            <a:schemeClr val="tx1"/>
                          </a:solidFill>
                          <a:effectLst/>
                        </a:rPr>
                        <a:t> </a:t>
                      </a:r>
                      <a:r>
                        <a:rPr lang="en-US" sz="1400" dirty="0">
                          <a:solidFill>
                            <a:schemeClr val="tx1"/>
                          </a:solidFill>
                          <a:effectLst/>
                        </a:rPr>
                        <a:t>r,</a:t>
                      </a:r>
                      <a:r>
                        <a:rPr lang="en-US" sz="1400" spc="15" dirty="0">
                          <a:solidFill>
                            <a:schemeClr val="tx1"/>
                          </a:solidFill>
                          <a:effectLst/>
                        </a:rPr>
                        <a:t> </a:t>
                      </a:r>
                      <a:r>
                        <a:rPr lang="en-US" sz="1400" spc="-50" dirty="0">
                          <a:solidFill>
                            <a:schemeClr val="tx1"/>
                          </a:solidFill>
                          <a:effectLst/>
                        </a:rPr>
                        <a:t>u</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1905" algn="ctr">
                        <a:lnSpc>
                          <a:spcPts val="1510"/>
                        </a:lnSpc>
                        <a:spcAft>
                          <a:spcPts val="0"/>
                        </a:spcAft>
                      </a:pPr>
                      <a:r>
                        <a:rPr lang="en-US" sz="1400">
                          <a:solidFill>
                            <a:schemeClr val="tx1"/>
                          </a:solidFill>
                          <a:effectLst/>
                        </a:rPr>
                        <a:t>to</a:t>
                      </a:r>
                      <a:r>
                        <a:rPr lang="en-US" sz="1400" spc="35">
                          <a:solidFill>
                            <a:schemeClr val="tx1"/>
                          </a:solidFill>
                          <a:effectLst/>
                        </a:rPr>
                        <a:t> </a:t>
                      </a:r>
                      <a:r>
                        <a:rPr lang="en-US" sz="1400" spc="-25">
                          <a:solidFill>
                            <a:schemeClr val="tx1"/>
                          </a:solidFill>
                          <a:effectLst/>
                        </a:rPr>
                        <a:t>are</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175380"/>
                  </a:ext>
                </a:extLst>
              </a:tr>
              <a:tr h="446752">
                <a:tc>
                  <a:txBody>
                    <a:bodyPr/>
                    <a:lstStyle/>
                    <a:p>
                      <a:pPr marL="22860" marR="3175" algn="ctr">
                        <a:lnSpc>
                          <a:spcPts val="1505"/>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6</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05"/>
                        </a:lnSpc>
                        <a:spcAft>
                          <a:spcPts val="0"/>
                        </a:spcAft>
                      </a:pPr>
                      <a:r>
                        <a:rPr lang="en-US" sz="1400" spc="-25">
                          <a:solidFill>
                            <a:schemeClr val="tx1"/>
                          </a:solidFill>
                          <a:effectLst/>
                        </a:rPr>
                        <a:t>CVC</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020" marR="3175" algn="ctr">
                        <a:lnSpc>
                          <a:spcPts val="1505"/>
                        </a:lnSpc>
                        <a:spcAft>
                          <a:spcPts val="0"/>
                        </a:spcAft>
                      </a:pPr>
                      <a:r>
                        <a:rPr lang="en-US" sz="1400" dirty="0">
                          <a:solidFill>
                            <a:schemeClr val="tx1"/>
                          </a:solidFill>
                          <a:effectLst/>
                        </a:rPr>
                        <a:t>j,</a:t>
                      </a:r>
                      <a:r>
                        <a:rPr lang="en-US" sz="1400" spc="-10" dirty="0">
                          <a:solidFill>
                            <a:schemeClr val="tx1"/>
                          </a:solidFill>
                          <a:effectLst/>
                        </a:rPr>
                        <a:t> </a:t>
                      </a:r>
                      <a:r>
                        <a:rPr lang="en-US" sz="1400" dirty="0">
                          <a:solidFill>
                            <a:schemeClr val="tx1"/>
                          </a:solidFill>
                          <a:effectLst/>
                        </a:rPr>
                        <a:t>w,</a:t>
                      </a:r>
                      <a:r>
                        <a:rPr lang="en-US" sz="1400" spc="-10" dirty="0">
                          <a:solidFill>
                            <a:schemeClr val="tx1"/>
                          </a:solidFill>
                          <a:effectLst/>
                        </a:rPr>
                        <a:t> </a:t>
                      </a:r>
                      <a:r>
                        <a:rPr lang="en-US" sz="1400" spc="-50" dirty="0">
                          <a:solidFill>
                            <a:schemeClr val="tx1"/>
                          </a:solidFill>
                          <a:effectLst/>
                        </a:rPr>
                        <a:t>z</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5080" algn="ctr">
                        <a:lnSpc>
                          <a:spcPts val="1505"/>
                        </a:lnSpc>
                        <a:spcAft>
                          <a:spcPts val="0"/>
                        </a:spcAft>
                      </a:pPr>
                      <a:r>
                        <a:rPr lang="en-US" sz="1400" spc="-25">
                          <a:solidFill>
                            <a:schemeClr val="tx1"/>
                          </a:solidFill>
                          <a:effectLst/>
                        </a:rPr>
                        <a:t>was</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7679847"/>
                  </a:ext>
                </a:extLst>
              </a:tr>
              <a:tr h="453334">
                <a:tc>
                  <a:txBody>
                    <a:bodyPr/>
                    <a:lstStyle/>
                    <a:p>
                      <a:pPr marL="22860" marR="3175" algn="ctr">
                        <a:lnSpc>
                          <a:spcPts val="1505"/>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7</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4445" algn="ctr">
                        <a:lnSpc>
                          <a:spcPts val="1505"/>
                        </a:lnSpc>
                        <a:spcAft>
                          <a:spcPts val="0"/>
                        </a:spcAft>
                      </a:pPr>
                      <a:r>
                        <a:rPr lang="en-US" sz="1400" spc="-25">
                          <a:solidFill>
                            <a:schemeClr val="tx1"/>
                          </a:solidFill>
                          <a:effectLst/>
                        </a:rPr>
                        <a:t>CVC</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7170" marR="3175" algn="ctr">
                        <a:lnSpc>
                          <a:spcPts val="1505"/>
                        </a:lnSpc>
                        <a:spcAft>
                          <a:spcPts val="0"/>
                        </a:spcAft>
                      </a:pPr>
                      <a:r>
                        <a:rPr lang="en-US" sz="1400" dirty="0">
                          <a:solidFill>
                            <a:schemeClr val="tx1"/>
                          </a:solidFill>
                          <a:effectLst/>
                        </a:rPr>
                        <a:t>x,</a:t>
                      </a:r>
                      <a:r>
                        <a:rPr lang="en-US" sz="1400" spc="-75" dirty="0">
                          <a:solidFill>
                            <a:schemeClr val="tx1"/>
                          </a:solidFill>
                          <a:effectLst/>
                        </a:rPr>
                        <a:t> </a:t>
                      </a:r>
                      <a:r>
                        <a:rPr lang="en-US" sz="1400" dirty="0">
                          <a:solidFill>
                            <a:schemeClr val="tx1"/>
                          </a:solidFill>
                          <a:effectLst/>
                        </a:rPr>
                        <a:t>y,</a:t>
                      </a:r>
                      <a:r>
                        <a:rPr lang="en-US" sz="1400" spc="-80" dirty="0">
                          <a:solidFill>
                            <a:schemeClr val="tx1"/>
                          </a:solidFill>
                          <a:effectLst/>
                        </a:rPr>
                        <a:t> </a:t>
                      </a:r>
                      <a:r>
                        <a:rPr lang="en-US" sz="1400" dirty="0">
                          <a:solidFill>
                            <a:schemeClr val="tx1"/>
                          </a:solidFill>
                          <a:effectLst/>
                        </a:rPr>
                        <a:t>ff,</a:t>
                      </a:r>
                      <a:r>
                        <a:rPr lang="en-US" sz="1400" spc="-70" dirty="0">
                          <a:solidFill>
                            <a:schemeClr val="tx1"/>
                          </a:solidFill>
                          <a:effectLst/>
                        </a:rPr>
                        <a:t> </a:t>
                      </a:r>
                      <a:r>
                        <a:rPr lang="en-US" sz="1400" dirty="0" err="1">
                          <a:solidFill>
                            <a:schemeClr val="tx1"/>
                          </a:solidFill>
                          <a:effectLst/>
                        </a:rPr>
                        <a:t>ll</a:t>
                      </a:r>
                      <a:r>
                        <a:rPr lang="en-US" sz="1400" spc="-80" dirty="0">
                          <a:solidFill>
                            <a:schemeClr val="tx1"/>
                          </a:solidFill>
                          <a:effectLst/>
                        </a:rPr>
                        <a:t> </a:t>
                      </a:r>
                      <a:r>
                        <a:rPr lang="en-US" sz="1400" dirty="0">
                          <a:solidFill>
                            <a:schemeClr val="tx1"/>
                          </a:solidFill>
                          <a:effectLst/>
                        </a:rPr>
                        <a:t>ss,</a:t>
                      </a:r>
                      <a:r>
                        <a:rPr lang="en-US" sz="1400" spc="-70" dirty="0">
                          <a:solidFill>
                            <a:schemeClr val="tx1"/>
                          </a:solidFill>
                          <a:effectLst/>
                        </a:rPr>
                        <a:t> </a:t>
                      </a:r>
                      <a:r>
                        <a:rPr lang="en-US" sz="1400" spc="-25" dirty="0" err="1">
                          <a:solidFill>
                            <a:schemeClr val="tx1"/>
                          </a:solidFill>
                          <a:effectLst/>
                        </a:rPr>
                        <a:t>zz</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3175" algn="ctr">
                        <a:lnSpc>
                          <a:spcPts val="1505"/>
                        </a:lnSpc>
                        <a:spcAft>
                          <a:spcPts val="0"/>
                        </a:spcAft>
                      </a:pPr>
                      <a:r>
                        <a:rPr lang="en-US" sz="1400" spc="-25" dirty="0">
                          <a:solidFill>
                            <a:schemeClr val="tx1"/>
                          </a:solidFill>
                          <a:effectLst/>
                        </a:rPr>
                        <a:t>all</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244160"/>
                  </a:ext>
                </a:extLst>
              </a:tr>
              <a:tr h="459916">
                <a:tc>
                  <a:txBody>
                    <a:bodyPr/>
                    <a:lstStyle/>
                    <a:p>
                      <a:pPr marL="22860" marR="3175" algn="ctr">
                        <a:lnSpc>
                          <a:spcPts val="1505"/>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8</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3175" algn="ctr">
                        <a:lnSpc>
                          <a:spcPts val="1505"/>
                        </a:lnSpc>
                        <a:spcAft>
                          <a:spcPts val="0"/>
                        </a:spcAft>
                      </a:pPr>
                      <a:r>
                        <a:rPr lang="en-US" sz="1400">
                          <a:solidFill>
                            <a:schemeClr val="tx1"/>
                          </a:solidFill>
                          <a:effectLst/>
                        </a:rPr>
                        <a:t>VCC</a:t>
                      </a:r>
                      <a:r>
                        <a:rPr lang="en-US" sz="1400" spc="-35">
                          <a:solidFill>
                            <a:schemeClr val="tx1"/>
                          </a:solidFill>
                          <a:effectLst/>
                        </a:rPr>
                        <a:t> </a:t>
                      </a:r>
                      <a:r>
                        <a:rPr lang="en-US" sz="1400">
                          <a:solidFill>
                            <a:schemeClr val="tx1"/>
                          </a:solidFill>
                          <a:effectLst/>
                        </a:rPr>
                        <a:t>&amp;</a:t>
                      </a:r>
                      <a:r>
                        <a:rPr lang="en-US" sz="1400" spc="-45">
                          <a:solidFill>
                            <a:schemeClr val="tx1"/>
                          </a:solidFill>
                          <a:effectLst/>
                        </a:rPr>
                        <a:t> </a:t>
                      </a:r>
                      <a:r>
                        <a:rPr lang="en-US" sz="1400" spc="-20">
                          <a:solidFill>
                            <a:schemeClr val="tx1"/>
                          </a:solidFill>
                          <a:effectLst/>
                        </a:rPr>
                        <a:t>CVCC</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34620" marR="99695" indent="-1270" algn="ctr">
                        <a:lnSpc>
                          <a:spcPct val="100000"/>
                        </a:lnSpc>
                        <a:spcAft>
                          <a:spcPts val="0"/>
                        </a:spcAft>
                      </a:pPr>
                      <a:r>
                        <a:rPr lang="en-US" sz="1400" dirty="0">
                          <a:solidFill>
                            <a:schemeClr val="tx1"/>
                          </a:solidFill>
                          <a:effectLst/>
                        </a:rPr>
                        <a:t>Using the previously taught </a:t>
                      </a:r>
                      <a:r>
                        <a:rPr lang="en-US" sz="1400" spc="-10" dirty="0">
                          <a:solidFill>
                            <a:schemeClr val="tx1"/>
                          </a:solidFill>
                          <a:effectLst/>
                        </a:rPr>
                        <a:t>sounds</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260" marR="5080" algn="ctr">
                        <a:lnSpc>
                          <a:spcPts val="1505"/>
                        </a:lnSpc>
                        <a:spcAft>
                          <a:spcPts val="0"/>
                        </a:spcAft>
                      </a:pPr>
                      <a:r>
                        <a:rPr lang="en-US" sz="1400" dirty="0">
                          <a:solidFill>
                            <a:schemeClr val="tx1"/>
                          </a:solidFill>
                          <a:effectLst/>
                        </a:rPr>
                        <a:t>come,</a:t>
                      </a:r>
                      <a:r>
                        <a:rPr lang="en-US" sz="1400" spc="55" dirty="0">
                          <a:solidFill>
                            <a:schemeClr val="tx1"/>
                          </a:solidFill>
                          <a:effectLst/>
                        </a:rPr>
                        <a:t> </a:t>
                      </a:r>
                      <a:r>
                        <a:rPr lang="en-US" sz="1400" spc="-20" dirty="0">
                          <a:solidFill>
                            <a:schemeClr val="tx1"/>
                          </a:solidFill>
                          <a:effectLst/>
                        </a:rPr>
                        <a:t>some</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2024843"/>
                  </a:ext>
                </a:extLst>
              </a:tr>
              <a:tr h="248059">
                <a:tc>
                  <a:txBody>
                    <a:bodyPr/>
                    <a:lstStyle/>
                    <a:p>
                      <a:pPr marL="22860" marR="3175" algn="ctr">
                        <a:lnSpc>
                          <a:spcPts val="1530"/>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50">
                          <a:solidFill>
                            <a:schemeClr val="tx1"/>
                          </a:solidFill>
                          <a:effectLst/>
                        </a:rPr>
                        <a:t>9</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1270" algn="ctr">
                        <a:lnSpc>
                          <a:spcPts val="1530"/>
                        </a:lnSpc>
                        <a:spcAft>
                          <a:spcPts val="0"/>
                        </a:spcAft>
                      </a:pPr>
                      <a:r>
                        <a:rPr lang="en-US" sz="1400" spc="-20" dirty="0">
                          <a:solidFill>
                            <a:schemeClr val="tx1"/>
                          </a:solidFill>
                          <a:effectLst/>
                        </a:rPr>
                        <a:t>CCVC</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marL="48895" marR="3175" algn="ctr">
                        <a:lnSpc>
                          <a:spcPts val="1570"/>
                        </a:lnSpc>
                        <a:spcAft>
                          <a:spcPts val="0"/>
                        </a:spcAft>
                      </a:pPr>
                      <a:r>
                        <a:rPr lang="en-US" sz="1200" dirty="0">
                          <a:solidFill>
                            <a:schemeClr val="tx1"/>
                          </a:solidFill>
                          <a:effectLst/>
                        </a:rPr>
                        <a:t> </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101661"/>
                  </a:ext>
                </a:extLst>
              </a:tr>
              <a:tr h="527381">
                <a:tc>
                  <a:txBody>
                    <a:bodyPr/>
                    <a:lstStyle/>
                    <a:p>
                      <a:pPr marL="22860" marR="3175" algn="ctr">
                        <a:lnSpc>
                          <a:spcPts val="1570"/>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40">
                          <a:solidFill>
                            <a:schemeClr val="tx1"/>
                          </a:solidFill>
                          <a:effectLst/>
                        </a:rPr>
                        <a:t>10</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925" marR="1905" algn="ctr">
                        <a:lnSpc>
                          <a:spcPts val="1570"/>
                        </a:lnSpc>
                        <a:spcAft>
                          <a:spcPts val="0"/>
                        </a:spcAft>
                      </a:pPr>
                      <a:r>
                        <a:rPr lang="en-US" sz="1400" spc="-10">
                          <a:solidFill>
                            <a:schemeClr val="tx1"/>
                          </a:solidFill>
                          <a:effectLst/>
                        </a:rPr>
                        <a:t>CCVCC,</a:t>
                      </a:r>
                      <a:endParaRPr lang="en-GB" sz="1100">
                        <a:solidFill>
                          <a:schemeClr val="tx1"/>
                        </a:solidFill>
                        <a:effectLst/>
                      </a:endParaRPr>
                    </a:p>
                    <a:p>
                      <a:pPr marL="34925" marR="3810" algn="ctr">
                        <a:lnSpc>
                          <a:spcPts val="1550"/>
                        </a:lnSpc>
                        <a:spcAft>
                          <a:spcPts val="0"/>
                        </a:spcAft>
                      </a:pPr>
                      <a:r>
                        <a:rPr lang="en-US" sz="1400">
                          <a:solidFill>
                            <a:schemeClr val="tx1"/>
                          </a:solidFill>
                          <a:effectLst/>
                        </a:rPr>
                        <a:t>CVCCC,</a:t>
                      </a:r>
                      <a:r>
                        <a:rPr lang="en-US" sz="1400" spc="50">
                          <a:solidFill>
                            <a:schemeClr val="tx1"/>
                          </a:solidFill>
                          <a:effectLst/>
                        </a:rPr>
                        <a:t> </a:t>
                      </a:r>
                      <a:r>
                        <a:rPr lang="en-US" sz="1400" spc="-10">
                          <a:solidFill>
                            <a:schemeClr val="tx1"/>
                          </a:solidFill>
                          <a:effectLst/>
                        </a:rPr>
                        <a:t>CCCVC</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a:txBody>
                    <a:bodyPr/>
                    <a:lstStyle/>
                    <a:p>
                      <a:pPr marL="48895" marR="3175" algn="ctr">
                        <a:lnSpc>
                          <a:spcPts val="1570"/>
                        </a:lnSpc>
                        <a:spcAft>
                          <a:spcPts val="0"/>
                        </a:spcAft>
                      </a:pPr>
                      <a:r>
                        <a:rPr lang="en-US" sz="1300" dirty="0">
                          <a:solidFill>
                            <a:schemeClr val="tx1"/>
                          </a:solidFill>
                          <a:effectLst/>
                        </a:rPr>
                        <a:t> </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7956942"/>
                  </a:ext>
                </a:extLst>
              </a:tr>
              <a:tr h="724841">
                <a:tc>
                  <a:txBody>
                    <a:bodyPr/>
                    <a:lstStyle/>
                    <a:p>
                      <a:pPr marL="22860" marR="3175" algn="ctr">
                        <a:lnSpc>
                          <a:spcPts val="1570"/>
                        </a:lnSpc>
                        <a:spcAft>
                          <a:spcPts val="0"/>
                        </a:spcAft>
                      </a:pPr>
                      <a:r>
                        <a:rPr lang="en-US" sz="1400" spc="-40">
                          <a:solidFill>
                            <a:schemeClr val="tx1"/>
                          </a:solidFill>
                          <a:effectLst/>
                        </a:rPr>
                        <a:t>IC</a:t>
                      </a:r>
                      <a:r>
                        <a:rPr lang="en-US" sz="1400" spc="-55">
                          <a:solidFill>
                            <a:schemeClr val="tx1"/>
                          </a:solidFill>
                          <a:effectLst/>
                        </a:rPr>
                        <a:t> </a:t>
                      </a:r>
                      <a:r>
                        <a:rPr lang="en-US" sz="1400" spc="-40">
                          <a:solidFill>
                            <a:schemeClr val="tx1"/>
                          </a:solidFill>
                          <a:effectLst/>
                        </a:rPr>
                        <a:t>Unit</a:t>
                      </a:r>
                      <a:r>
                        <a:rPr lang="en-US" sz="1400" spc="-55">
                          <a:solidFill>
                            <a:schemeClr val="tx1"/>
                          </a:solidFill>
                          <a:effectLst/>
                        </a:rPr>
                        <a:t> </a:t>
                      </a:r>
                      <a:r>
                        <a:rPr lang="en-US" sz="1400" spc="-40">
                          <a:solidFill>
                            <a:schemeClr val="tx1"/>
                          </a:solidFill>
                          <a:effectLst/>
                        </a:rPr>
                        <a:t>11</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8895" marR="3175" algn="ctr">
                        <a:lnSpc>
                          <a:spcPts val="1570"/>
                        </a:lnSpc>
                        <a:spcAft>
                          <a:spcPts val="0"/>
                        </a:spcAft>
                      </a:pPr>
                      <a:r>
                        <a:rPr lang="en-US" sz="1300">
                          <a:solidFill>
                            <a:schemeClr val="tx1"/>
                          </a:solidFill>
                          <a:effectLst/>
                        </a:rPr>
                        <a:t> </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3020" marR="1905" algn="ctr">
                        <a:lnSpc>
                          <a:spcPts val="1565"/>
                        </a:lnSpc>
                        <a:spcAft>
                          <a:spcPts val="0"/>
                        </a:spcAft>
                      </a:pPr>
                      <a:r>
                        <a:rPr lang="en-US" sz="1400" spc="-30">
                          <a:solidFill>
                            <a:schemeClr val="tx1"/>
                          </a:solidFill>
                          <a:effectLst/>
                        </a:rPr>
                        <a:t>sh,</a:t>
                      </a:r>
                      <a:r>
                        <a:rPr lang="en-US" sz="1400" spc="-70">
                          <a:solidFill>
                            <a:schemeClr val="tx1"/>
                          </a:solidFill>
                          <a:effectLst/>
                        </a:rPr>
                        <a:t> </a:t>
                      </a:r>
                      <a:r>
                        <a:rPr lang="en-US" sz="1400" spc="-30">
                          <a:solidFill>
                            <a:schemeClr val="tx1"/>
                          </a:solidFill>
                          <a:effectLst/>
                        </a:rPr>
                        <a:t>ch,</a:t>
                      </a:r>
                      <a:r>
                        <a:rPr lang="en-US" sz="1400" spc="-65">
                          <a:solidFill>
                            <a:schemeClr val="tx1"/>
                          </a:solidFill>
                          <a:effectLst/>
                        </a:rPr>
                        <a:t> </a:t>
                      </a:r>
                      <a:r>
                        <a:rPr lang="en-US" sz="1400" spc="-30">
                          <a:solidFill>
                            <a:schemeClr val="tx1"/>
                          </a:solidFill>
                          <a:effectLst/>
                        </a:rPr>
                        <a:t>th,</a:t>
                      </a:r>
                      <a:r>
                        <a:rPr lang="en-US" sz="1400" spc="-70">
                          <a:solidFill>
                            <a:schemeClr val="tx1"/>
                          </a:solidFill>
                          <a:effectLst/>
                        </a:rPr>
                        <a:t> </a:t>
                      </a:r>
                      <a:r>
                        <a:rPr lang="en-US" sz="1400" spc="-30">
                          <a:solidFill>
                            <a:schemeClr val="tx1"/>
                          </a:solidFill>
                          <a:effectLst/>
                        </a:rPr>
                        <a:t>ck,</a:t>
                      </a:r>
                      <a:r>
                        <a:rPr lang="en-US" sz="1400" spc="-65">
                          <a:solidFill>
                            <a:schemeClr val="tx1"/>
                          </a:solidFill>
                          <a:effectLst/>
                        </a:rPr>
                        <a:t> </a:t>
                      </a:r>
                      <a:r>
                        <a:rPr lang="en-US" sz="1400" spc="-30">
                          <a:solidFill>
                            <a:schemeClr val="tx1"/>
                          </a:solidFill>
                          <a:effectLst/>
                        </a:rPr>
                        <a:t>wh,</a:t>
                      </a:r>
                      <a:endParaRPr lang="en-GB" sz="1100">
                        <a:solidFill>
                          <a:schemeClr val="tx1"/>
                        </a:solidFill>
                        <a:effectLst/>
                      </a:endParaRPr>
                    </a:p>
                    <a:p>
                      <a:pPr marL="33020" marR="1270" algn="ctr">
                        <a:lnSpc>
                          <a:spcPts val="1540"/>
                        </a:lnSpc>
                        <a:spcAft>
                          <a:spcPts val="0"/>
                        </a:spcAft>
                      </a:pPr>
                      <a:r>
                        <a:rPr lang="en-US" sz="1400" spc="-35">
                          <a:solidFill>
                            <a:schemeClr val="tx1"/>
                          </a:solidFill>
                          <a:effectLst/>
                        </a:rPr>
                        <a:t>ng,</a:t>
                      </a:r>
                      <a:r>
                        <a:rPr lang="en-US" sz="1400" spc="-45">
                          <a:solidFill>
                            <a:schemeClr val="tx1"/>
                          </a:solidFill>
                          <a:effectLst/>
                        </a:rPr>
                        <a:t> </a:t>
                      </a:r>
                      <a:r>
                        <a:rPr lang="en-US" sz="1400" spc="-25">
                          <a:solidFill>
                            <a:schemeClr val="tx1"/>
                          </a:solidFill>
                          <a:effectLst/>
                        </a:rPr>
                        <a:t>qu</a:t>
                      </a:r>
                      <a:endParaRPr lang="en-GB" sz="11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7320" marR="3175" algn="ctr">
                        <a:lnSpc>
                          <a:spcPts val="1565"/>
                        </a:lnSpc>
                        <a:spcAft>
                          <a:spcPts val="0"/>
                        </a:spcAft>
                      </a:pPr>
                      <a:r>
                        <a:rPr lang="en-US" sz="1400" spc="-40" dirty="0">
                          <a:solidFill>
                            <a:schemeClr val="tx1"/>
                          </a:solidFill>
                          <a:effectLst/>
                        </a:rPr>
                        <a:t>there,</a:t>
                      </a:r>
                      <a:r>
                        <a:rPr lang="en-US" sz="1400" spc="-25" dirty="0">
                          <a:solidFill>
                            <a:schemeClr val="tx1"/>
                          </a:solidFill>
                          <a:effectLst/>
                        </a:rPr>
                        <a:t> </a:t>
                      </a:r>
                      <a:r>
                        <a:rPr lang="en-US" sz="1400" spc="-40" dirty="0">
                          <a:solidFill>
                            <a:schemeClr val="tx1"/>
                          </a:solidFill>
                          <a:effectLst/>
                        </a:rPr>
                        <a:t>their,</a:t>
                      </a:r>
                      <a:r>
                        <a:rPr lang="en-US" sz="1400" spc="-20" dirty="0">
                          <a:solidFill>
                            <a:schemeClr val="tx1"/>
                          </a:solidFill>
                          <a:effectLst/>
                        </a:rPr>
                        <a:t> </a:t>
                      </a:r>
                      <a:r>
                        <a:rPr lang="en-US" sz="1400" spc="-40" dirty="0">
                          <a:solidFill>
                            <a:schemeClr val="tx1"/>
                          </a:solidFill>
                          <a:effectLst/>
                        </a:rPr>
                        <a:t>these,</a:t>
                      </a:r>
                      <a:endParaRPr lang="en-GB" sz="1100" dirty="0">
                        <a:solidFill>
                          <a:schemeClr val="tx1"/>
                        </a:solidFill>
                        <a:effectLst/>
                      </a:endParaRPr>
                    </a:p>
                    <a:p>
                      <a:pPr marL="153670" marR="3175" algn="ctr">
                        <a:lnSpc>
                          <a:spcPts val="1540"/>
                        </a:lnSpc>
                        <a:spcAft>
                          <a:spcPts val="0"/>
                        </a:spcAft>
                      </a:pPr>
                      <a:r>
                        <a:rPr lang="en-US" sz="1400" dirty="0">
                          <a:solidFill>
                            <a:schemeClr val="tx1"/>
                          </a:solidFill>
                          <a:effectLst/>
                        </a:rPr>
                        <a:t>what,</a:t>
                      </a:r>
                      <a:r>
                        <a:rPr lang="en-US" sz="1400" spc="85" dirty="0">
                          <a:solidFill>
                            <a:schemeClr val="tx1"/>
                          </a:solidFill>
                          <a:effectLst/>
                        </a:rPr>
                        <a:t> </a:t>
                      </a:r>
                      <a:r>
                        <a:rPr lang="en-US" sz="1400" dirty="0">
                          <a:solidFill>
                            <a:schemeClr val="tx1"/>
                          </a:solidFill>
                          <a:effectLst/>
                        </a:rPr>
                        <a:t>where,</a:t>
                      </a:r>
                      <a:r>
                        <a:rPr lang="en-US" sz="1400" spc="90" dirty="0">
                          <a:solidFill>
                            <a:schemeClr val="tx1"/>
                          </a:solidFill>
                          <a:effectLst/>
                        </a:rPr>
                        <a:t> </a:t>
                      </a:r>
                      <a:r>
                        <a:rPr lang="en-US" sz="1400" spc="-25" dirty="0">
                          <a:solidFill>
                            <a:schemeClr val="tx1"/>
                          </a:solidFill>
                          <a:effectLst/>
                        </a:rPr>
                        <a:t>who</a:t>
                      </a:r>
                      <a:endParaRPr lang="en-GB"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99356"/>
                  </a:ext>
                </a:extLst>
              </a:tr>
            </a:tbl>
          </a:graphicData>
        </a:graphic>
      </p:graphicFrame>
      <p:pic>
        <p:nvPicPr>
          <p:cNvPr id="3" name="Picture 2" descr="Initial Code by Sounds-Write Ltd">
            <a:extLst>
              <a:ext uri="{FF2B5EF4-FFF2-40B4-BE49-F238E27FC236}">
                <a16:creationId xmlns:a16="http://schemas.microsoft.com/office/drawing/2014/main" id="{A129CC11-0FEC-408E-9A53-4721ACA1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8" y="271510"/>
            <a:ext cx="1113407" cy="1113407"/>
          </a:xfrm>
          <a:prstGeom prst="roundRect">
            <a:avLst>
              <a:gd name="adj" fmla="val 14179"/>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itial Code by Sounds-Write Ltd">
            <a:extLst>
              <a:ext uri="{FF2B5EF4-FFF2-40B4-BE49-F238E27FC236}">
                <a16:creationId xmlns:a16="http://schemas.microsoft.com/office/drawing/2014/main" id="{1E190C62-6E86-43E6-8310-B65718E7E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456" y="626616"/>
            <a:ext cx="4876800" cy="4876800"/>
          </a:xfrm>
          <a:prstGeom prst="roundRect">
            <a:avLst>
              <a:gd name="adj" fmla="val 14179"/>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165062-4012-414D-A7EF-4CBCA85009EE}"/>
              </a:ext>
            </a:extLst>
          </p:cNvPr>
          <p:cNvSpPr txBox="1"/>
          <p:nvPr/>
        </p:nvSpPr>
        <p:spPr>
          <a:xfrm>
            <a:off x="2521258" y="5646609"/>
            <a:ext cx="683580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Extended Code: Year 1 and 2</a:t>
            </a:r>
          </a:p>
        </p:txBody>
      </p:sp>
    </p:spTree>
    <p:extLst>
      <p:ext uri="{BB962C8B-B14F-4D97-AF65-F5344CB8AC3E}">
        <p14:creationId xmlns:p14="http://schemas.microsoft.com/office/powerpoint/2010/main" val="131828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1D7E-C05F-4A55-B95E-F70CAC18D8E5}"/>
              </a:ext>
            </a:extLst>
          </p:cNvPr>
          <p:cNvSpPr/>
          <p:nvPr/>
        </p:nvSpPr>
        <p:spPr>
          <a:xfrm>
            <a:off x="798989" y="585926"/>
            <a:ext cx="11097939" cy="1807290"/>
          </a:xfrm>
          <a:prstGeom prst="rect">
            <a:avLst/>
          </a:prstGeom>
        </p:spPr>
        <p:txBody>
          <a:bodyPr wrap="square">
            <a:spAutoFit/>
          </a:bodyPr>
          <a:lstStyle/>
          <a:p>
            <a:pPr algn="ctr">
              <a:lnSpc>
                <a:spcPct val="115000"/>
              </a:lnSpc>
              <a:spcAft>
                <a:spcPts val="0"/>
              </a:spcAft>
            </a:pPr>
            <a:r>
              <a:rPr lang="en-GB" sz="2400" b="1" kern="1400" dirty="0">
                <a:solidFill>
                  <a:srgbClr val="000000"/>
                </a:solidFill>
                <a:effectLst/>
                <a:latin typeface="Comic Sans MS" panose="030F0702030302020204" pitchFamily="66" charset="0"/>
                <a:ea typeface="Times New Roman" panose="02020603050405020304" pitchFamily="18" charset="0"/>
              </a:rPr>
              <a:t>What are we trying to teach in the extended code?</a:t>
            </a:r>
          </a:p>
          <a:p>
            <a:pPr>
              <a:lnSpc>
                <a:spcPct val="115000"/>
              </a:lnSpc>
              <a:spcAft>
                <a:spcPts val="0"/>
              </a:spcAft>
            </a:pPr>
            <a:r>
              <a:rPr lang="en-GB" sz="2000" b="1" kern="1400" dirty="0">
                <a:solidFill>
                  <a:srgbClr val="000000"/>
                </a:solidFill>
                <a:effectLst/>
                <a:latin typeface="Comic Sans MS" panose="030F0702030302020204" pitchFamily="66" charset="0"/>
                <a:ea typeface="Times New Roman" panose="02020603050405020304" pitchFamily="18" charset="0"/>
              </a:rPr>
              <a:t> </a:t>
            </a:r>
            <a:endParaRPr lang="en-GB" sz="1400" kern="14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GB" kern="1400" dirty="0">
                <a:solidFill>
                  <a:srgbClr val="000000"/>
                </a:solidFill>
                <a:latin typeface="Comic Sans MS" panose="030F0702030302020204" pitchFamily="66" charset="0"/>
                <a:ea typeface="Times New Roman" panose="02020603050405020304" pitchFamily="18" charset="0"/>
              </a:rPr>
              <a:t>We want the children to learn that letters are symbols for sounds, so that when they see the letters </a:t>
            </a:r>
            <a:endParaRPr lang="en-GB" sz="1400" kern="1400" dirty="0">
              <a:solidFill>
                <a:srgbClr val="000000"/>
              </a:solidFill>
              <a:effectLst/>
              <a:latin typeface="Calibri" panose="020F0502020204030204" pitchFamily="34" charset="0"/>
              <a:ea typeface="Times New Roman" panose="02020603050405020304" pitchFamily="18" charset="0"/>
            </a:endParaRPr>
          </a:p>
          <a:p>
            <a:pPr algn="ctr">
              <a:lnSpc>
                <a:spcPct val="115000"/>
              </a:lnSpc>
              <a:spcAft>
                <a:spcPts val="0"/>
              </a:spcAft>
            </a:pPr>
            <a:endParaRPr lang="en-GB" kern="1400" dirty="0">
              <a:solidFill>
                <a:srgbClr val="000000"/>
              </a:solidFill>
              <a:latin typeface="Comic Sans MS" panose="030F0702030302020204" pitchFamily="66" charset="0"/>
              <a:ea typeface="Times New Roman" panose="02020603050405020304" pitchFamily="18" charset="0"/>
            </a:endParaRPr>
          </a:p>
          <a:p>
            <a:pPr algn="ctr">
              <a:lnSpc>
                <a:spcPct val="115000"/>
              </a:lnSpc>
              <a:spcAft>
                <a:spcPts val="0"/>
              </a:spcAft>
            </a:pPr>
            <a:r>
              <a:rPr lang="en-GB" kern="1400" dirty="0">
                <a:solidFill>
                  <a:srgbClr val="000000"/>
                </a:solidFill>
                <a:latin typeface="Comic Sans MS" panose="030F0702030302020204" pitchFamily="66" charset="0"/>
                <a:ea typeface="Times New Roman" panose="02020603050405020304" pitchFamily="18" charset="0"/>
              </a:rPr>
              <a:t>&lt; </a:t>
            </a:r>
            <a:r>
              <a:rPr lang="en-GB" b="1" kern="1400" dirty="0">
                <a:solidFill>
                  <a:srgbClr val="000000"/>
                </a:solidFill>
                <a:latin typeface="Comic Sans MS" panose="030F0702030302020204" pitchFamily="66" charset="0"/>
                <a:ea typeface="Times New Roman" panose="02020603050405020304" pitchFamily="18" charset="0"/>
              </a:rPr>
              <a:t>s </a:t>
            </a:r>
            <a:r>
              <a:rPr lang="en-GB" kern="1400" dirty="0">
                <a:solidFill>
                  <a:srgbClr val="000000"/>
                </a:solidFill>
                <a:latin typeface="Comic Sans MS" panose="030F0702030302020204" pitchFamily="66" charset="0"/>
                <a:ea typeface="Times New Roman" panose="02020603050405020304" pitchFamily="18" charset="0"/>
              </a:rPr>
              <a:t>&gt; &lt; </a:t>
            </a:r>
            <a:r>
              <a:rPr lang="en-GB" kern="1400" dirty="0" err="1">
                <a:solidFill>
                  <a:srgbClr val="000000"/>
                </a:solidFill>
                <a:latin typeface="Comic Sans MS" panose="030F0702030302020204" pitchFamily="66" charset="0"/>
                <a:ea typeface="Times New Roman" panose="02020603050405020304" pitchFamily="18" charset="0"/>
              </a:rPr>
              <a:t>e</a:t>
            </a:r>
            <a:r>
              <a:rPr lang="en-GB" b="1" kern="1400" dirty="0" err="1">
                <a:solidFill>
                  <a:srgbClr val="000000"/>
                </a:solidFill>
                <a:latin typeface="Comic Sans MS" panose="030F0702030302020204" pitchFamily="66" charset="0"/>
                <a:ea typeface="Times New Roman" panose="02020603050405020304" pitchFamily="18" charset="0"/>
              </a:rPr>
              <a:t>e</a:t>
            </a:r>
            <a:r>
              <a:rPr lang="en-GB" b="1" kern="1400" dirty="0">
                <a:solidFill>
                  <a:srgbClr val="000000"/>
                </a:solidFill>
                <a:latin typeface="Comic Sans MS" panose="030F0702030302020204" pitchFamily="66" charset="0"/>
                <a:ea typeface="Times New Roman" panose="02020603050405020304" pitchFamily="18" charset="0"/>
              </a:rPr>
              <a:t> </a:t>
            </a:r>
            <a:r>
              <a:rPr lang="en-GB" kern="1400" dirty="0">
                <a:solidFill>
                  <a:srgbClr val="000000"/>
                </a:solidFill>
                <a:latin typeface="Comic Sans MS" panose="030F0702030302020204" pitchFamily="66" charset="0"/>
                <a:ea typeface="Times New Roman" panose="02020603050405020304" pitchFamily="18" charset="0"/>
              </a:rPr>
              <a:t>&gt; &lt; </a:t>
            </a:r>
            <a:r>
              <a:rPr lang="en-GB" b="1" kern="1400" dirty="0">
                <a:solidFill>
                  <a:srgbClr val="000000"/>
                </a:solidFill>
                <a:latin typeface="Comic Sans MS" panose="030F0702030302020204" pitchFamily="66" charset="0"/>
                <a:ea typeface="Times New Roman" panose="02020603050405020304" pitchFamily="18" charset="0"/>
              </a:rPr>
              <a:t>d </a:t>
            </a:r>
            <a:r>
              <a:rPr lang="en-GB" kern="1400" dirty="0">
                <a:solidFill>
                  <a:srgbClr val="000000"/>
                </a:solidFill>
                <a:latin typeface="Comic Sans MS" panose="030F0702030302020204" pitchFamily="66" charset="0"/>
                <a:ea typeface="Times New Roman" panose="02020603050405020304" pitchFamily="18" charset="0"/>
              </a:rPr>
              <a:t>&gt;, they say and hear /s/ /</a:t>
            </a:r>
            <a:r>
              <a:rPr lang="en-GB" kern="1400" dirty="0" err="1">
                <a:solidFill>
                  <a:srgbClr val="000000"/>
                </a:solidFill>
                <a:latin typeface="Comic Sans MS" panose="030F0702030302020204" pitchFamily="66" charset="0"/>
                <a:ea typeface="Times New Roman" panose="02020603050405020304" pitchFamily="18" charset="0"/>
              </a:rPr>
              <a:t>ee</a:t>
            </a:r>
            <a:r>
              <a:rPr lang="en-GB" kern="1400" dirty="0">
                <a:solidFill>
                  <a:srgbClr val="000000"/>
                </a:solidFill>
                <a:latin typeface="Comic Sans MS" panose="030F0702030302020204" pitchFamily="66" charset="0"/>
                <a:ea typeface="Times New Roman" panose="02020603050405020304" pitchFamily="18" charset="0"/>
              </a:rPr>
              <a:t>/ /d/ ‘seed'. </a:t>
            </a:r>
            <a:endParaRPr lang="en-GB" sz="1400" kern="1400" dirty="0">
              <a:solidFill>
                <a:srgbClr val="000000"/>
              </a:solidFill>
              <a:effectLst/>
              <a:latin typeface="Calibri" panose="020F0502020204030204" pitchFamily="34" charset="0"/>
              <a:ea typeface="Times New Roman" panose="02020603050405020304" pitchFamily="18" charset="0"/>
            </a:endParaRPr>
          </a:p>
        </p:txBody>
      </p:sp>
      <p:pic>
        <p:nvPicPr>
          <p:cNvPr id="1026" name="Picture 2" descr="Reading instructions - English - Learning with BBC Bitesize - BBC Bitesize">
            <a:extLst>
              <a:ext uri="{FF2B5EF4-FFF2-40B4-BE49-F238E27FC236}">
                <a16:creationId xmlns:a16="http://schemas.microsoft.com/office/drawing/2014/main" id="{25C97BDE-99E9-4A9A-8676-3D9FAEB40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73" r="39944"/>
          <a:stretch/>
        </p:blipFill>
        <p:spPr bwMode="auto">
          <a:xfrm>
            <a:off x="9792069" y="2479985"/>
            <a:ext cx="1526959" cy="1757322"/>
          </a:xfrm>
          <a:prstGeom prst="rect">
            <a:avLst/>
          </a:prstGeom>
          <a:noFill/>
          <a:ln w="38100">
            <a:solidFill>
              <a:srgbClr val="E9C4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EBD4A6-2519-40C2-9427-202BB9D7A980}"/>
              </a:ext>
            </a:extLst>
          </p:cNvPr>
          <p:cNvSpPr txBox="1"/>
          <p:nvPr/>
        </p:nvSpPr>
        <p:spPr>
          <a:xfrm>
            <a:off x="2121763" y="2574332"/>
            <a:ext cx="6498454" cy="584775"/>
          </a:xfrm>
          <a:prstGeom prst="rect">
            <a:avLst/>
          </a:prstGeom>
          <a:noFill/>
        </p:spPr>
        <p:txBody>
          <a:bodyPr wrap="square" rtlCol="0">
            <a:spAutoFit/>
          </a:bodyPr>
          <a:lstStyle/>
          <a:p>
            <a:r>
              <a:rPr lang="en-GB" sz="3200" dirty="0">
                <a:solidFill>
                  <a:srgbClr val="FF0000"/>
                </a:solidFill>
                <a:latin typeface="Comic Sans MS" panose="030F0702030302020204" pitchFamily="66" charset="0"/>
              </a:rPr>
              <a:t>“two letters but just one sound.”</a:t>
            </a:r>
          </a:p>
        </p:txBody>
      </p:sp>
      <p:sp>
        <p:nvSpPr>
          <p:cNvPr id="4" name="TextBox 3">
            <a:extLst>
              <a:ext uri="{FF2B5EF4-FFF2-40B4-BE49-F238E27FC236}">
                <a16:creationId xmlns:a16="http://schemas.microsoft.com/office/drawing/2014/main" id="{07A06B95-B39F-4C32-BD97-E1C50EEE9518}"/>
              </a:ext>
            </a:extLst>
          </p:cNvPr>
          <p:cNvSpPr txBox="1"/>
          <p:nvPr/>
        </p:nvSpPr>
        <p:spPr>
          <a:xfrm>
            <a:off x="3003831" y="3340223"/>
            <a:ext cx="3950563" cy="1323439"/>
          </a:xfrm>
          <a:prstGeom prst="rect">
            <a:avLst/>
          </a:prstGeom>
          <a:noFill/>
        </p:spPr>
        <p:txBody>
          <a:bodyPr wrap="square" rtlCol="0">
            <a:spAutoFit/>
          </a:bodyPr>
          <a:lstStyle/>
          <a:p>
            <a:pPr algn="ctr"/>
            <a:r>
              <a:rPr lang="en-GB" sz="8000" dirty="0">
                <a:latin typeface="Comic Sans MS" panose="030F0702030302020204" pitchFamily="66" charset="0"/>
              </a:rPr>
              <a:t>seed</a:t>
            </a:r>
          </a:p>
        </p:txBody>
      </p:sp>
      <p:sp>
        <p:nvSpPr>
          <p:cNvPr id="9" name="TextBox 8">
            <a:extLst>
              <a:ext uri="{FF2B5EF4-FFF2-40B4-BE49-F238E27FC236}">
                <a16:creationId xmlns:a16="http://schemas.microsoft.com/office/drawing/2014/main" id="{09A9D4CB-B938-4A40-9984-C9F582A25011}"/>
              </a:ext>
            </a:extLst>
          </p:cNvPr>
          <p:cNvSpPr txBox="1"/>
          <p:nvPr/>
        </p:nvSpPr>
        <p:spPr>
          <a:xfrm>
            <a:off x="2494122" y="5193143"/>
            <a:ext cx="9234256" cy="923330"/>
          </a:xfrm>
          <a:prstGeom prst="rect">
            <a:avLst/>
          </a:prstGeom>
          <a:noFill/>
        </p:spPr>
        <p:txBody>
          <a:bodyPr wrap="square" rtlCol="0">
            <a:spAutoFit/>
          </a:bodyPr>
          <a:lstStyle/>
          <a:p>
            <a:r>
              <a:rPr lang="en-GB" b="1" dirty="0">
                <a:latin typeface="Comic Sans MS" panose="030F0702030302020204" pitchFamily="66" charset="0"/>
              </a:rPr>
              <a:t>Say the sounds point to the letters</a:t>
            </a:r>
          </a:p>
          <a:p>
            <a:endParaRPr lang="en-GB" b="1" dirty="0">
              <a:latin typeface="Comic Sans MS" panose="030F0702030302020204" pitchFamily="66" charset="0"/>
            </a:endParaRPr>
          </a:p>
          <a:p>
            <a:r>
              <a:rPr lang="en-GB" b="1" dirty="0">
                <a:latin typeface="Comic Sans MS" panose="030F0702030302020204" pitchFamily="66" charset="0"/>
              </a:rPr>
              <a:t>Read the word – gesture left to right under the word</a:t>
            </a:r>
          </a:p>
        </p:txBody>
      </p:sp>
      <p:pic>
        <p:nvPicPr>
          <p:cNvPr id="1040" name="Picture 16" descr="Pointing Finger Clipart - Free Clipart Finger PNG Image | Transparent PNG  Free Download on SeekPNG">
            <a:extLst>
              <a:ext uri="{FF2B5EF4-FFF2-40B4-BE49-F238E27FC236}">
                <a16:creationId xmlns:a16="http://schemas.microsoft.com/office/drawing/2014/main" id="{630ABEB3-4D01-4067-8BEF-2B6B02391F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1112475" y="4959583"/>
            <a:ext cx="850718" cy="123480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ofreading Report Iconzoomfindview Vector Illustration Stock Vector  (Royalty Free) 1879008571 | Shutterstock">
            <a:extLst>
              <a:ext uri="{FF2B5EF4-FFF2-40B4-BE49-F238E27FC236}">
                <a16:creationId xmlns:a16="http://schemas.microsoft.com/office/drawing/2014/main" id="{A3EB3C29-6595-42A2-829F-45FDAF761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37" t="10611" r="10981" b="18265"/>
          <a:stretch/>
        </p:blipFill>
        <p:spPr bwMode="auto">
          <a:xfrm>
            <a:off x="428019" y="369652"/>
            <a:ext cx="1375840" cy="1361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A3E19C-1D3D-4AA7-85E8-3A5C42610408}"/>
              </a:ext>
            </a:extLst>
          </p:cNvPr>
          <p:cNvSpPr txBox="1"/>
          <p:nvPr/>
        </p:nvSpPr>
        <p:spPr>
          <a:xfrm>
            <a:off x="2149811" y="343301"/>
            <a:ext cx="92315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Error Corrections</a:t>
            </a:r>
          </a:p>
        </p:txBody>
      </p:sp>
      <p:sp>
        <p:nvSpPr>
          <p:cNvPr id="5" name="TextBox 4">
            <a:extLst>
              <a:ext uri="{FF2B5EF4-FFF2-40B4-BE49-F238E27FC236}">
                <a16:creationId xmlns:a16="http://schemas.microsoft.com/office/drawing/2014/main" id="{0CD10FF0-E7F8-4B7D-BC70-03D2744C5CD2}"/>
              </a:ext>
            </a:extLst>
          </p:cNvPr>
          <p:cNvSpPr txBox="1"/>
          <p:nvPr/>
        </p:nvSpPr>
        <p:spPr>
          <a:xfrm>
            <a:off x="2149811" y="916420"/>
            <a:ext cx="9231549" cy="877356"/>
          </a:xfrm>
          <a:prstGeom prst="rect">
            <a:avLst/>
          </a:prstGeom>
          <a:noFill/>
        </p:spPr>
        <p:txBody>
          <a:bodyPr wrap="square" rtlCol="0">
            <a:spAutoFit/>
          </a:bodyPr>
          <a:lstStyle/>
          <a:p>
            <a:pPr>
              <a:lnSpc>
                <a:spcPct val="150000"/>
              </a:lnSpc>
            </a:pPr>
            <a:r>
              <a:rPr lang="en-GB" dirty="0">
                <a:latin typeface="Comic Sans MS" panose="030F0702030302020204" pitchFamily="66" charset="0"/>
              </a:rPr>
              <a:t>Please remember most learning comes from making and correcting errors. </a:t>
            </a:r>
          </a:p>
          <a:p>
            <a:pPr>
              <a:lnSpc>
                <a:spcPct val="150000"/>
              </a:lnSpc>
            </a:pPr>
            <a:r>
              <a:rPr lang="en-GB" dirty="0">
                <a:latin typeface="Comic Sans MS" panose="030F0702030302020204" pitchFamily="66" charset="0"/>
              </a:rPr>
              <a:t>So how we do this is important.</a:t>
            </a:r>
          </a:p>
        </p:txBody>
      </p:sp>
      <p:sp>
        <p:nvSpPr>
          <p:cNvPr id="4" name="TextBox 3">
            <a:extLst>
              <a:ext uri="{FF2B5EF4-FFF2-40B4-BE49-F238E27FC236}">
                <a16:creationId xmlns:a16="http://schemas.microsoft.com/office/drawing/2014/main" id="{DD459CF2-863F-4A9F-AC06-8527735291C3}"/>
              </a:ext>
            </a:extLst>
          </p:cNvPr>
          <p:cNvSpPr txBox="1"/>
          <p:nvPr/>
        </p:nvSpPr>
        <p:spPr>
          <a:xfrm>
            <a:off x="361545" y="4108298"/>
            <a:ext cx="11468909" cy="2431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Error: 	</a:t>
            </a: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child say s/e/e/d/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Response: 	Point to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ee</a:t>
            </a:r>
            <a:r>
              <a:rPr lang="en-GB" sz="2400" dirty="0">
                <a:solidFill>
                  <a:prstClr val="black"/>
                </a:solidFill>
                <a:latin typeface="Comic Sans MS" panose="030F0702030302020204" pitchFamily="66" charset="0"/>
              </a:rPr>
              <a:t>/ and say “two letters one sound /</a:t>
            </a:r>
            <a:r>
              <a:rPr lang="en-GB" sz="2400" dirty="0" err="1">
                <a:solidFill>
                  <a:prstClr val="black"/>
                </a:solidFill>
                <a:latin typeface="Comic Sans MS" panose="030F0702030302020204" pitchFamily="66" charset="0"/>
              </a:rPr>
              <a:t>ee</a:t>
            </a:r>
            <a:r>
              <a:rPr lang="en-GB" sz="2400" dirty="0">
                <a:solidFill>
                  <a:prstClr val="black"/>
                </a:solidFill>
                <a:latin typeface="Comic Sans MS" panose="030F0702030302020204" pitchFamily="66"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Comic Sans MS" panose="030F0702030302020204" pitchFamily="66" charset="0"/>
              </a:rPr>
              <a:t> 		Point to /</a:t>
            </a:r>
            <a:r>
              <a:rPr lang="en-GB" sz="2400" dirty="0" err="1">
                <a:solidFill>
                  <a:prstClr val="black"/>
                </a:solidFill>
                <a:latin typeface="Comic Sans MS" panose="030F0702030302020204" pitchFamily="66" charset="0"/>
              </a:rPr>
              <a:t>ee</a:t>
            </a:r>
            <a:r>
              <a:rPr lang="en-GB" sz="2400" dirty="0">
                <a:solidFill>
                  <a:prstClr val="black"/>
                </a:solidFill>
                <a:latin typeface="Comic Sans MS" panose="030F0702030302020204" pitchFamily="66" charset="0"/>
              </a:rPr>
              <a:t>/ and say “say /</a:t>
            </a:r>
            <a:r>
              <a:rPr lang="en-GB" sz="2400" dirty="0" err="1">
                <a:solidFill>
                  <a:prstClr val="black"/>
                </a:solidFill>
                <a:latin typeface="Comic Sans MS" panose="030F0702030302020204" pitchFamily="66" charset="0"/>
              </a:rPr>
              <a:t>ee</a:t>
            </a:r>
            <a:r>
              <a:rPr lang="en-GB" sz="2400" dirty="0">
                <a:solidFill>
                  <a:prstClr val="black"/>
                </a:solidFill>
                <a:latin typeface="Comic Sans MS" panose="030F0702030302020204" pitchFamily="66" charset="0"/>
              </a:rPr>
              <a:t>/here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Comic Sans MS" panose="030F0702030302020204" pitchFamily="66" charset="0"/>
              </a:rPr>
              <a:t>	 	“Say the sounds and read the word.”</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127F69C5-7B08-4568-982D-C27DEB2BD943}"/>
              </a:ext>
            </a:extLst>
          </p:cNvPr>
          <p:cNvSpPr txBox="1"/>
          <p:nvPr/>
        </p:nvSpPr>
        <p:spPr>
          <a:xfrm>
            <a:off x="2052536" y="3051899"/>
            <a:ext cx="6498454" cy="584775"/>
          </a:xfrm>
          <a:prstGeom prst="rect">
            <a:avLst/>
          </a:prstGeom>
          <a:noFill/>
        </p:spPr>
        <p:txBody>
          <a:bodyPr wrap="square" rtlCol="0">
            <a:spAutoFit/>
          </a:bodyPr>
          <a:lstStyle/>
          <a:p>
            <a:r>
              <a:rPr lang="en-GB" sz="3200" dirty="0">
                <a:solidFill>
                  <a:srgbClr val="FF0000"/>
                </a:solidFill>
                <a:latin typeface="Comic Sans MS" panose="030F0702030302020204" pitchFamily="66" charset="0"/>
              </a:rPr>
              <a:t>“two letters but just one sound.”</a:t>
            </a:r>
          </a:p>
        </p:txBody>
      </p:sp>
      <p:pic>
        <p:nvPicPr>
          <p:cNvPr id="9" name="Picture 16" descr="Pointing Finger Clipart - Free Clipart Finger PNG Image | Transparent PNG  Free Download on SeekPNG">
            <a:extLst>
              <a:ext uri="{FF2B5EF4-FFF2-40B4-BE49-F238E27FC236}">
                <a16:creationId xmlns:a16="http://schemas.microsoft.com/office/drawing/2014/main" id="{91AF1E32-7D70-43E8-A273-1963B099D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10703948" y="4706772"/>
            <a:ext cx="850718" cy="123480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FEE88E-75AE-4421-AD8C-709DC5D3FF36}"/>
              </a:ext>
            </a:extLst>
          </p:cNvPr>
          <p:cNvSpPr txBox="1"/>
          <p:nvPr/>
        </p:nvSpPr>
        <p:spPr>
          <a:xfrm>
            <a:off x="3470758" y="1731524"/>
            <a:ext cx="3950563" cy="1323439"/>
          </a:xfrm>
          <a:prstGeom prst="rect">
            <a:avLst/>
          </a:prstGeom>
          <a:noFill/>
        </p:spPr>
        <p:txBody>
          <a:bodyPr wrap="square" rtlCol="0">
            <a:spAutoFit/>
          </a:bodyPr>
          <a:lstStyle/>
          <a:p>
            <a:pPr algn="ctr"/>
            <a:r>
              <a:rPr lang="en-GB" sz="8000" dirty="0">
                <a:latin typeface="Comic Sans MS" panose="030F0702030302020204" pitchFamily="66" charset="0"/>
              </a:rPr>
              <a:t>seed</a:t>
            </a:r>
          </a:p>
        </p:txBody>
      </p:sp>
    </p:spTree>
    <p:extLst>
      <p:ext uri="{BB962C8B-B14F-4D97-AF65-F5344CB8AC3E}">
        <p14:creationId xmlns:p14="http://schemas.microsoft.com/office/powerpoint/2010/main" val="82386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1D7E-C05F-4A55-B95E-F70CAC18D8E5}"/>
              </a:ext>
            </a:extLst>
          </p:cNvPr>
          <p:cNvSpPr/>
          <p:nvPr/>
        </p:nvSpPr>
        <p:spPr>
          <a:xfrm>
            <a:off x="630439" y="271229"/>
            <a:ext cx="11097939" cy="2040046"/>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What are we trying to teach in the extended code?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0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a:t>
            </a:r>
            <a:endParaRPr kumimoji="0" lang="en-GB" sz="1400" b="0"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We want the children to learn that a sound can be spelt in different ways.</a:t>
            </a:r>
            <a:endParaRPr kumimoji="0" lang="en-GB" sz="1400" b="0"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GB" sz="3200" kern="1400" dirty="0">
                <a:solidFill>
                  <a:srgbClr val="000000"/>
                </a:solidFill>
                <a:latin typeface="Comic Sans MS" panose="030F0702030302020204" pitchFamily="66" charset="0"/>
                <a:ea typeface="Times New Roman" panose="02020603050405020304" pitchFamily="18" charset="0"/>
              </a:rPr>
              <a:t>p</a:t>
            </a:r>
            <a:r>
              <a:rPr kumimoji="0" lang="en-GB" sz="32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l</a:t>
            </a:r>
            <a:r>
              <a:rPr kumimoji="0" lang="en-GB" sz="3200" b="0" i="0" u="none" strike="noStrike" kern="14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ay</a:t>
            </a:r>
            <a:r>
              <a:rPr kumimoji="0" lang="en-GB" sz="32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tr</a:t>
            </a:r>
            <a:r>
              <a:rPr kumimoji="0" lang="en-GB" sz="3200" b="0" i="0" u="none" strike="noStrike" kern="14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ai</a:t>
            </a:r>
            <a:r>
              <a:rPr kumimoji="0" lang="en-GB" sz="32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n, gr</a:t>
            </a:r>
            <a:r>
              <a:rPr kumimoji="0" lang="en-GB" sz="3200" b="0" i="0" u="none" strike="noStrike" kern="14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ea</a:t>
            </a:r>
            <a:r>
              <a:rPr kumimoji="0" lang="en-GB" sz="32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t, c</a:t>
            </a:r>
            <a:r>
              <a:rPr kumimoji="0" lang="en-GB" sz="3200" b="0" i="0" u="none" strike="noStrike" kern="14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a</a:t>
            </a:r>
            <a:r>
              <a:rPr kumimoji="0" lang="en-GB" sz="32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k</a:t>
            </a:r>
            <a:r>
              <a:rPr kumimoji="0" lang="en-GB" sz="3200" b="0" i="0" u="none" strike="noStrike" kern="1400" cap="none" spc="0" normalizeH="0" baseline="0" noProof="0" dirty="0">
                <a:ln>
                  <a:noFill/>
                </a:ln>
                <a:solidFill>
                  <a:srgbClr val="FF0000"/>
                </a:solidFill>
                <a:effectLst/>
                <a:uLnTx/>
                <a:uFillTx/>
                <a:latin typeface="Comic Sans MS" panose="030F0702030302020204" pitchFamily="66" charset="0"/>
                <a:ea typeface="Times New Roman" panose="02020603050405020304" pitchFamily="18" charset="0"/>
                <a:cs typeface="+mn-cs"/>
              </a:rPr>
              <a:t>e</a:t>
            </a:r>
            <a:endParaRPr kumimoji="0" lang="en-GB" sz="2400" b="0" i="0" u="none" strike="noStrike" kern="14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endParaRPr>
          </a:p>
        </p:txBody>
      </p:sp>
      <p:pic>
        <p:nvPicPr>
          <p:cNvPr id="1026" name="Picture 2" descr="Reading instructions - English - Learning with BBC Bitesize - BBC Bitesize">
            <a:extLst>
              <a:ext uri="{FF2B5EF4-FFF2-40B4-BE49-F238E27FC236}">
                <a16:creationId xmlns:a16="http://schemas.microsoft.com/office/drawing/2014/main" id="{25C97BDE-99E9-4A9A-8676-3D9FAEB40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73" r="39944"/>
          <a:stretch/>
        </p:blipFill>
        <p:spPr bwMode="auto">
          <a:xfrm>
            <a:off x="10334584" y="1432614"/>
            <a:ext cx="1526959" cy="1757322"/>
          </a:xfrm>
          <a:prstGeom prst="rect">
            <a:avLst/>
          </a:prstGeom>
          <a:noFill/>
          <a:ln w="38100">
            <a:solidFill>
              <a:srgbClr val="E9C4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EBD4A6-2519-40C2-9427-202BB9D7A980}"/>
              </a:ext>
            </a:extLst>
          </p:cNvPr>
          <p:cNvSpPr txBox="1"/>
          <p:nvPr/>
        </p:nvSpPr>
        <p:spPr>
          <a:xfrm>
            <a:off x="2379216" y="2732967"/>
            <a:ext cx="71554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“one sound but different spellings.”</a:t>
            </a:r>
          </a:p>
        </p:txBody>
      </p:sp>
      <p:sp>
        <p:nvSpPr>
          <p:cNvPr id="4" name="TextBox 3">
            <a:extLst>
              <a:ext uri="{FF2B5EF4-FFF2-40B4-BE49-F238E27FC236}">
                <a16:creationId xmlns:a16="http://schemas.microsoft.com/office/drawing/2014/main" id="{07A06B95-B39F-4C32-BD97-E1C50EEE9518}"/>
              </a:ext>
            </a:extLst>
          </p:cNvPr>
          <p:cNvSpPr txBox="1"/>
          <p:nvPr/>
        </p:nvSpPr>
        <p:spPr>
          <a:xfrm>
            <a:off x="3475607" y="3863713"/>
            <a:ext cx="39505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9" name="TextBox 8">
            <a:extLst>
              <a:ext uri="{FF2B5EF4-FFF2-40B4-BE49-F238E27FC236}">
                <a16:creationId xmlns:a16="http://schemas.microsoft.com/office/drawing/2014/main" id="{09A9D4CB-B938-4A40-9984-C9F582A25011}"/>
              </a:ext>
            </a:extLst>
          </p:cNvPr>
          <p:cNvSpPr txBox="1"/>
          <p:nvPr/>
        </p:nvSpPr>
        <p:spPr>
          <a:xfrm>
            <a:off x="1863808" y="5663441"/>
            <a:ext cx="92342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Say the sounds point to the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Read the word – gesture left to right under the word</a:t>
            </a:r>
          </a:p>
        </p:txBody>
      </p:sp>
      <p:pic>
        <p:nvPicPr>
          <p:cNvPr id="1040" name="Picture 16" descr="Pointing Finger Clipart - Free Clipart Finger PNG Image | Transparent PNG  Free Download on SeekPNG">
            <a:extLst>
              <a:ext uri="{FF2B5EF4-FFF2-40B4-BE49-F238E27FC236}">
                <a16:creationId xmlns:a16="http://schemas.microsoft.com/office/drawing/2014/main" id="{630ABEB3-4D01-4067-8BEF-2B6B02391F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463622" y="5394589"/>
            <a:ext cx="850718" cy="123480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D87968-3CE6-48A4-B132-B70258EE7B2C}"/>
              </a:ext>
            </a:extLst>
          </p:cNvPr>
          <p:cNvSpPr/>
          <p:nvPr/>
        </p:nvSpPr>
        <p:spPr>
          <a:xfrm>
            <a:off x="888981" y="3751119"/>
            <a:ext cx="9932899" cy="1501821"/>
          </a:xfrm>
          <a:prstGeom prst="rect">
            <a:avLst/>
          </a:prstGeom>
        </p:spPr>
        <p:txBody>
          <a:bodyPr wrap="square">
            <a:spAutoFit/>
          </a:bodyPr>
          <a:lstStyle/>
          <a:p>
            <a:pPr>
              <a:lnSpc>
                <a:spcPct val="150000"/>
              </a:lnSpc>
            </a:pPr>
            <a:r>
              <a:rPr lang="en-GB" kern="1400" dirty="0">
                <a:solidFill>
                  <a:srgbClr val="000000"/>
                </a:solidFill>
                <a:latin typeface="Comic Sans MS" panose="030F0702030302020204" pitchFamily="66" charset="0"/>
                <a:ea typeface="Times New Roman" panose="02020603050405020304" pitchFamily="18" charset="0"/>
              </a:rPr>
              <a:t>We want the children Initially the children are introduced to the more common ways of spelling a sound, then later (Y2) they will be introduced to more spellings</a:t>
            </a:r>
          </a:p>
          <a:p>
            <a:pPr algn="ctr">
              <a:lnSpc>
                <a:spcPct val="150000"/>
              </a:lnSpc>
            </a:pPr>
            <a:r>
              <a:rPr lang="en-GB" sz="2800" kern="1400" dirty="0">
                <a:solidFill>
                  <a:srgbClr val="FF0000"/>
                </a:solidFill>
                <a:latin typeface="Comic Sans MS" panose="030F0702030302020204" pitchFamily="66" charset="0"/>
              </a:rPr>
              <a:t> a, </a:t>
            </a:r>
            <a:r>
              <a:rPr lang="en-GB" sz="2800" kern="1400" dirty="0" err="1">
                <a:solidFill>
                  <a:srgbClr val="FF0000"/>
                </a:solidFill>
                <a:latin typeface="Comic Sans MS" panose="030F0702030302020204" pitchFamily="66" charset="0"/>
              </a:rPr>
              <a:t>ei</a:t>
            </a:r>
            <a:r>
              <a:rPr lang="en-GB" sz="2800" kern="1400" dirty="0">
                <a:solidFill>
                  <a:srgbClr val="FF0000"/>
                </a:solidFill>
                <a:latin typeface="Comic Sans MS" panose="030F0702030302020204" pitchFamily="66" charset="0"/>
              </a:rPr>
              <a:t>, </a:t>
            </a:r>
            <a:r>
              <a:rPr lang="en-GB" sz="2800" kern="1400" dirty="0" err="1">
                <a:solidFill>
                  <a:srgbClr val="FF0000"/>
                </a:solidFill>
                <a:latin typeface="Comic Sans MS" panose="030F0702030302020204" pitchFamily="66" charset="0"/>
              </a:rPr>
              <a:t>ey</a:t>
            </a:r>
            <a:r>
              <a:rPr lang="en-GB" sz="2800" kern="1400" dirty="0">
                <a:solidFill>
                  <a:srgbClr val="FF0000"/>
                </a:solidFill>
                <a:latin typeface="Comic Sans MS" panose="030F0702030302020204" pitchFamily="66" charset="0"/>
              </a:rPr>
              <a:t>, </a:t>
            </a:r>
            <a:r>
              <a:rPr lang="en-GB" sz="2800" kern="1400" dirty="0" err="1">
                <a:solidFill>
                  <a:srgbClr val="FF0000"/>
                </a:solidFill>
                <a:latin typeface="Comic Sans MS" panose="030F0702030302020204" pitchFamily="66" charset="0"/>
              </a:rPr>
              <a:t>eigh</a:t>
            </a:r>
            <a:endParaRPr lang="en-GB" sz="2800" dirty="0">
              <a:solidFill>
                <a:srgbClr val="FF0000"/>
              </a:solidFill>
            </a:endParaRPr>
          </a:p>
        </p:txBody>
      </p:sp>
    </p:spTree>
    <p:extLst>
      <p:ext uri="{BB962C8B-B14F-4D97-AF65-F5344CB8AC3E}">
        <p14:creationId xmlns:p14="http://schemas.microsoft.com/office/powerpoint/2010/main" val="424242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ofreading Report Iconzoomfindview Vector Illustration Stock Vector  (Royalty Free) 1879008571 | Shutterstock">
            <a:extLst>
              <a:ext uri="{FF2B5EF4-FFF2-40B4-BE49-F238E27FC236}">
                <a16:creationId xmlns:a16="http://schemas.microsoft.com/office/drawing/2014/main" id="{A3EB3C29-6595-42A2-829F-45FDAF761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37" t="10611" r="10981" b="18265"/>
          <a:stretch/>
        </p:blipFill>
        <p:spPr bwMode="auto">
          <a:xfrm>
            <a:off x="428019" y="369652"/>
            <a:ext cx="1375840" cy="1361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A3E19C-1D3D-4AA7-85E8-3A5C42610408}"/>
              </a:ext>
            </a:extLst>
          </p:cNvPr>
          <p:cNvSpPr txBox="1"/>
          <p:nvPr/>
        </p:nvSpPr>
        <p:spPr>
          <a:xfrm>
            <a:off x="2149811" y="343301"/>
            <a:ext cx="92315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Error Corrections</a:t>
            </a:r>
          </a:p>
        </p:txBody>
      </p:sp>
      <p:sp>
        <p:nvSpPr>
          <p:cNvPr id="5" name="TextBox 4">
            <a:extLst>
              <a:ext uri="{FF2B5EF4-FFF2-40B4-BE49-F238E27FC236}">
                <a16:creationId xmlns:a16="http://schemas.microsoft.com/office/drawing/2014/main" id="{0CD10FF0-E7F8-4B7D-BC70-03D2744C5CD2}"/>
              </a:ext>
            </a:extLst>
          </p:cNvPr>
          <p:cNvSpPr txBox="1"/>
          <p:nvPr/>
        </p:nvSpPr>
        <p:spPr>
          <a:xfrm>
            <a:off x="2149811" y="916420"/>
            <a:ext cx="9231549" cy="8773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Please remember most learning comes from making and correcting errors.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 how we do this is important.</a:t>
            </a:r>
          </a:p>
        </p:txBody>
      </p:sp>
      <p:sp>
        <p:nvSpPr>
          <p:cNvPr id="4" name="TextBox 3">
            <a:extLst>
              <a:ext uri="{FF2B5EF4-FFF2-40B4-BE49-F238E27FC236}">
                <a16:creationId xmlns:a16="http://schemas.microsoft.com/office/drawing/2014/main" id="{DD459CF2-863F-4A9F-AC06-8527735291C3}"/>
              </a:ext>
            </a:extLst>
          </p:cNvPr>
          <p:cNvSpPr txBox="1"/>
          <p:nvPr/>
        </p:nvSpPr>
        <p:spPr>
          <a:xfrm>
            <a:off x="361545" y="3618051"/>
            <a:ext cx="11468909" cy="2062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a:p>
            <a:pPr lvl="0">
              <a:lnSpc>
                <a:spcPct val="150000"/>
              </a:lnSpc>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Response: Point to /ay/ and say</a:t>
            </a:r>
          </a:p>
          <a:p>
            <a:pPr lvl="0">
              <a:lnSpc>
                <a:spcPct val="150000"/>
              </a:lnSpc>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r>
              <a:rPr lang="en-GB" sz="2400" dirty="0">
                <a:solidFill>
                  <a:srgbClr val="FF0000"/>
                </a:solidFill>
                <a:latin typeface="Comic Sans MS" panose="030F0702030302020204" pitchFamily="66" charset="0"/>
              </a:rPr>
              <a:t>This</a:t>
            </a:r>
            <a:r>
              <a:rPr lang="en-GB" dirty="0">
                <a:solidFill>
                  <a:srgbClr val="FF0000"/>
                </a:solidFill>
                <a:latin typeface="Comic Sans MS" panose="030F0702030302020204" pitchFamily="66" charset="0"/>
              </a:rPr>
              <a:t> </a:t>
            </a:r>
            <a:r>
              <a:rPr lang="en-GB" sz="2400" dirty="0">
                <a:solidFill>
                  <a:srgbClr val="FF0000"/>
                </a:solidFill>
                <a:latin typeface="Comic Sans MS" panose="030F0702030302020204" pitchFamily="66" charset="0"/>
              </a:rPr>
              <a:t>is a way of spelling /ae/but in this word it’s this spelling - ai.”</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“Say the sounds and write the word.”</a:t>
            </a:r>
          </a:p>
        </p:txBody>
      </p:sp>
      <p:sp>
        <p:nvSpPr>
          <p:cNvPr id="10" name="TextBox 9">
            <a:extLst>
              <a:ext uri="{FF2B5EF4-FFF2-40B4-BE49-F238E27FC236}">
                <a16:creationId xmlns:a16="http://schemas.microsoft.com/office/drawing/2014/main" id="{10FEE88E-75AE-4421-AD8C-709DC5D3FF36}"/>
              </a:ext>
            </a:extLst>
          </p:cNvPr>
          <p:cNvSpPr txBox="1"/>
          <p:nvPr/>
        </p:nvSpPr>
        <p:spPr>
          <a:xfrm>
            <a:off x="1624612" y="2366895"/>
            <a:ext cx="7982093" cy="954107"/>
          </a:xfrm>
          <a:prstGeom prst="rect">
            <a:avLst/>
          </a:prstGeom>
          <a:noFill/>
        </p:spPr>
        <p:txBody>
          <a:bodyPr wrap="square" rtlCol="0">
            <a:spAutoFit/>
          </a:bodyPr>
          <a:lstStyle/>
          <a:p>
            <a:pPr algn="ctr"/>
            <a:r>
              <a:rPr lang="en-GB" sz="2800" dirty="0">
                <a:solidFill>
                  <a:prstClr val="black"/>
                </a:solidFill>
                <a:latin typeface="Comic Sans MS" panose="030F0702030302020204" pitchFamily="66" charset="0"/>
              </a:rPr>
              <a:t>Error: </a:t>
            </a:r>
            <a:endParaRPr lang="en-GB"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They spell rain as </a:t>
            </a:r>
            <a:r>
              <a:rPr kumimoji="0" lang="en-GB" sz="2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rayn</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2173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EF4E0A-1154-4256-91B8-DA8C0A4B3613}"/>
              </a:ext>
            </a:extLst>
          </p:cNvPr>
          <p:cNvSpPr/>
          <p:nvPr/>
        </p:nvSpPr>
        <p:spPr>
          <a:xfrm>
            <a:off x="3124940" y="271509"/>
            <a:ext cx="6249878" cy="61115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nitial Code by Sounds-Write Ltd">
            <a:extLst>
              <a:ext uri="{FF2B5EF4-FFF2-40B4-BE49-F238E27FC236}">
                <a16:creationId xmlns:a16="http://schemas.microsoft.com/office/drawing/2014/main" id="{A129CC11-0FEC-408E-9A53-4721ACA1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78" y="271510"/>
            <a:ext cx="1113407" cy="1113407"/>
          </a:xfrm>
          <a:prstGeom prst="roundRect">
            <a:avLst>
              <a:gd name="adj" fmla="val 14179"/>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ED44BFBB-9155-4800-8CF4-7313B9BD19AC}"/>
              </a:ext>
            </a:extLst>
          </p:cNvPr>
          <p:cNvGraphicFramePr>
            <a:graphicFrameLocks noChangeAspect="1"/>
          </p:cNvGraphicFramePr>
          <p:nvPr>
            <p:extLst>
              <p:ext uri="{D42A27DB-BD31-4B8C-83A1-F6EECF244321}">
                <p14:modId xmlns:p14="http://schemas.microsoft.com/office/powerpoint/2010/main" val="910731031"/>
              </p:ext>
            </p:extLst>
          </p:nvPr>
        </p:nvGraphicFramePr>
        <p:xfrm>
          <a:off x="2725738" y="290513"/>
          <a:ext cx="6738937" cy="6275387"/>
        </p:xfrm>
        <a:graphic>
          <a:graphicData uri="http://schemas.openxmlformats.org/presentationml/2006/ole">
            <mc:AlternateContent xmlns:mc="http://schemas.openxmlformats.org/markup-compatibility/2006">
              <mc:Choice xmlns:v="urn:schemas-microsoft-com:vml" Requires="v">
                <p:oleObj spid="_x0000_s5122" name="Document" r:id="rId4" imgW="6738941" imgH="6275338" progId="Word.Document.12">
                  <p:embed/>
                </p:oleObj>
              </mc:Choice>
              <mc:Fallback>
                <p:oleObj name="Document" r:id="rId4" imgW="6738941" imgH="6275338" progId="Word.Document.12">
                  <p:embed/>
                  <p:pic>
                    <p:nvPicPr>
                      <p:cNvPr id="0" name=""/>
                      <p:cNvPicPr/>
                      <p:nvPr/>
                    </p:nvPicPr>
                    <p:blipFill>
                      <a:blip r:embed="rId5"/>
                      <a:stretch>
                        <a:fillRect/>
                      </a:stretch>
                    </p:blipFill>
                    <p:spPr>
                      <a:xfrm>
                        <a:off x="2725738" y="290513"/>
                        <a:ext cx="6738937" cy="6275387"/>
                      </a:xfrm>
                      <a:prstGeom prst="rect">
                        <a:avLst/>
                      </a:prstGeom>
                    </p:spPr>
                  </p:pic>
                </p:oleObj>
              </mc:Fallback>
            </mc:AlternateContent>
          </a:graphicData>
        </a:graphic>
      </p:graphicFrame>
    </p:spTree>
    <p:extLst>
      <p:ext uri="{BB962C8B-B14F-4D97-AF65-F5344CB8AC3E}">
        <p14:creationId xmlns:p14="http://schemas.microsoft.com/office/powerpoint/2010/main" val="220174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CE6E-0368-4DC9-90D0-60033D6862E3}"/>
              </a:ext>
            </a:extLst>
          </p:cNvPr>
          <p:cNvSpPr/>
          <p:nvPr/>
        </p:nvSpPr>
        <p:spPr>
          <a:xfrm>
            <a:off x="637162" y="2248884"/>
            <a:ext cx="10856068" cy="3080587"/>
          </a:xfrm>
          <a:prstGeom prst="rect">
            <a:avLst/>
          </a:prstGeom>
        </p:spPr>
        <p:txBody>
          <a:bodyPr wrap="square">
            <a:spAutoFit/>
          </a:bodyPr>
          <a:lstStyle/>
          <a:p>
            <a:pPr>
              <a:lnSpc>
                <a:spcPct val="200000"/>
              </a:lnSpc>
            </a:pPr>
            <a:r>
              <a:rPr lang="en-GB" sz="2000" dirty="0">
                <a:latin typeface="Comic Sans MS" panose="030F0702030302020204" pitchFamily="66" charset="0"/>
              </a:rPr>
              <a:t>Some of the words in these 'decodable books' might contain spellings your child hasn't learnt yet. At the back of the book, you'll see a list of the words that your child might need help with. When your child comes to one of these words in their book, simply read it for them. If the word was 'the' and your child didn't know how to read that word, you could simply point to the word and say: 'This is 'the', just say 'the' here.</a:t>
            </a:r>
          </a:p>
        </p:txBody>
      </p:sp>
      <p:pic>
        <p:nvPicPr>
          <p:cNvPr id="11266" name="Picture 2" descr="Early Learning: Everyday Words : Airs, Mark: Amazon.co.uk: Books">
            <a:extLst>
              <a:ext uri="{FF2B5EF4-FFF2-40B4-BE49-F238E27FC236}">
                <a16:creationId xmlns:a16="http://schemas.microsoft.com/office/drawing/2014/main" id="{AE8289BB-EC85-4A83-AEB8-48A102FE5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59"/>
          <a:stretch/>
        </p:blipFill>
        <p:spPr bwMode="auto">
          <a:xfrm>
            <a:off x="400965" y="408562"/>
            <a:ext cx="1165190" cy="1491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E2769B-F575-4067-8FA3-16BB8C5EA366}"/>
              </a:ext>
            </a:extLst>
          </p:cNvPr>
          <p:cNvSpPr txBox="1"/>
          <p:nvPr/>
        </p:nvSpPr>
        <p:spPr>
          <a:xfrm>
            <a:off x="2500009" y="573932"/>
            <a:ext cx="7130374" cy="646331"/>
          </a:xfrm>
          <a:prstGeom prst="rect">
            <a:avLst/>
          </a:prstGeom>
          <a:noFill/>
        </p:spPr>
        <p:txBody>
          <a:bodyPr wrap="square" rtlCol="0">
            <a:spAutoFit/>
          </a:bodyPr>
          <a:lstStyle/>
          <a:p>
            <a:pPr algn="ctr"/>
            <a:r>
              <a:rPr lang="en-GB" sz="3600" b="1" dirty="0">
                <a:latin typeface="Comic Sans MS" panose="030F0702030302020204" pitchFamily="66" charset="0"/>
              </a:rPr>
              <a:t>Everyday words</a:t>
            </a:r>
          </a:p>
        </p:txBody>
      </p:sp>
    </p:spTree>
    <p:extLst>
      <p:ext uri="{BB962C8B-B14F-4D97-AF65-F5344CB8AC3E}">
        <p14:creationId xmlns:p14="http://schemas.microsoft.com/office/powerpoint/2010/main" val="4227613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D773CE-5299-4F1E-A62E-BCD8EB09F72A}"/>
              </a:ext>
            </a:extLst>
          </p:cNvPr>
          <p:cNvSpPr txBox="1"/>
          <p:nvPr/>
        </p:nvSpPr>
        <p:spPr>
          <a:xfrm>
            <a:off x="733477" y="259696"/>
            <a:ext cx="825878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Home: Daily Home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new approach to the teaching of reading, spelling and writing">
            <a:extLst>
              <a:ext uri="{FF2B5EF4-FFF2-40B4-BE49-F238E27FC236}">
                <a16:creationId xmlns:a16="http://schemas.microsoft.com/office/drawing/2014/main" id="{0E905923-9FE4-40FC-9670-E1CAEE952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884" y="233967"/>
            <a:ext cx="2629639" cy="17750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5BB49E-7CA0-4F0D-B8C1-434E38576939}"/>
              </a:ext>
            </a:extLst>
          </p:cNvPr>
          <p:cNvSpPr txBox="1"/>
          <p:nvPr/>
        </p:nvSpPr>
        <p:spPr>
          <a:xfrm>
            <a:off x="515566" y="3900792"/>
            <a:ext cx="11430000" cy="1887953"/>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They are not the most interesting of stories, due to the limited number of words available to decode, but they are essential to building the skills needed to be a fluent and effective reader. So offer lots of praise, encouragement and modelling of the skills. The books need to be read multiple times if fluency is to be obtained.</a:t>
            </a:r>
          </a:p>
        </p:txBody>
      </p:sp>
      <p:pic>
        <p:nvPicPr>
          <p:cNvPr id="2050" name="Picture 2" descr="Initial Code Readers: Main Collection Unit 1 to 7 - Set 1 x 14 Books –  Soundality">
            <a:extLst>
              <a:ext uri="{FF2B5EF4-FFF2-40B4-BE49-F238E27FC236}">
                <a16:creationId xmlns:a16="http://schemas.microsoft.com/office/drawing/2014/main" id="{98D782F7-748B-41C5-8767-8AC336846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691" y="1147199"/>
            <a:ext cx="2409309" cy="24093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xtended Code First Steps Collection - Sounds-Write">
            <a:extLst>
              <a:ext uri="{FF2B5EF4-FFF2-40B4-BE49-F238E27FC236}">
                <a16:creationId xmlns:a16="http://schemas.microsoft.com/office/drawing/2014/main" id="{4EBE6E04-3CCD-4157-ABDA-CEA304A2B0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08" t="5437" r="10151" b="9514"/>
          <a:stretch/>
        </p:blipFill>
        <p:spPr bwMode="auto">
          <a:xfrm>
            <a:off x="5548544" y="1147199"/>
            <a:ext cx="2343705" cy="246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52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Science of Reading: Verbal Reasoning - What EdLeaders Need to Know">
            <a:extLst>
              <a:ext uri="{FF2B5EF4-FFF2-40B4-BE49-F238E27FC236}">
                <a16:creationId xmlns:a16="http://schemas.microsoft.com/office/drawing/2014/main" id="{2344414E-2ADA-4DA5-9E64-863F0061B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21" y="1329244"/>
            <a:ext cx="10141158" cy="4964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F19986-F912-4D25-A95C-A0BD8C60EC98}"/>
              </a:ext>
            </a:extLst>
          </p:cNvPr>
          <p:cNvSpPr txBox="1"/>
          <p:nvPr/>
        </p:nvSpPr>
        <p:spPr>
          <a:xfrm>
            <a:off x="671209" y="148705"/>
            <a:ext cx="10612876" cy="830997"/>
          </a:xfrm>
          <a:prstGeom prst="rect">
            <a:avLst/>
          </a:prstGeom>
          <a:noFill/>
        </p:spPr>
        <p:txBody>
          <a:bodyPr wrap="square" rtlCol="0">
            <a:spAutoFit/>
          </a:bodyPr>
          <a:lstStyle/>
          <a:p>
            <a:r>
              <a:rPr lang="en-GB" sz="2400" dirty="0">
                <a:latin typeface="Comic Sans MS" panose="030F0702030302020204" pitchFamily="66" charset="0"/>
              </a:rPr>
              <a:t>Phonics First approach acknowledges that there is much more to reading than just phonics</a:t>
            </a:r>
          </a:p>
        </p:txBody>
      </p:sp>
    </p:spTree>
    <p:extLst>
      <p:ext uri="{BB962C8B-B14F-4D97-AF65-F5344CB8AC3E}">
        <p14:creationId xmlns:p14="http://schemas.microsoft.com/office/powerpoint/2010/main" val="159315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C0EEA-EB74-4B3E-B3EC-B32791255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85" y="104775"/>
            <a:ext cx="1671034" cy="1647825"/>
          </a:xfrm>
          <a:prstGeom prst="rect">
            <a:avLst/>
          </a:prstGeom>
        </p:spPr>
      </p:pic>
      <p:sp>
        <p:nvSpPr>
          <p:cNvPr id="4" name="TextBox 3">
            <a:extLst>
              <a:ext uri="{FF2B5EF4-FFF2-40B4-BE49-F238E27FC236}">
                <a16:creationId xmlns:a16="http://schemas.microsoft.com/office/drawing/2014/main" id="{AB297678-F851-412C-A717-8870A95E9B6E}"/>
              </a:ext>
            </a:extLst>
          </p:cNvPr>
          <p:cNvSpPr txBox="1"/>
          <p:nvPr/>
        </p:nvSpPr>
        <p:spPr>
          <a:xfrm>
            <a:off x="2324101" y="409575"/>
            <a:ext cx="7543800" cy="769441"/>
          </a:xfrm>
          <a:prstGeom prst="rect">
            <a:avLst/>
          </a:prstGeom>
          <a:noFill/>
        </p:spPr>
        <p:txBody>
          <a:bodyPr wrap="square" rtlCol="0">
            <a:spAutoFit/>
          </a:bodyPr>
          <a:lstStyle/>
          <a:p>
            <a:pPr algn="ctr"/>
            <a:r>
              <a:rPr lang="en-GB" sz="4400" dirty="0">
                <a:solidFill>
                  <a:srgbClr val="0000CC"/>
                </a:solidFill>
                <a:latin typeface="Comic Sans MS" panose="030F0702030302020204" pitchFamily="66" charset="0"/>
              </a:rPr>
              <a:t>What is Sounds-Write </a:t>
            </a:r>
          </a:p>
        </p:txBody>
      </p:sp>
      <p:sp>
        <p:nvSpPr>
          <p:cNvPr id="2" name="Rectangle 1">
            <a:extLst>
              <a:ext uri="{FF2B5EF4-FFF2-40B4-BE49-F238E27FC236}">
                <a16:creationId xmlns:a16="http://schemas.microsoft.com/office/drawing/2014/main" id="{DC4C9A25-CB6A-4F4F-AD92-D52B821AD92B}"/>
              </a:ext>
            </a:extLst>
          </p:cNvPr>
          <p:cNvSpPr/>
          <p:nvPr/>
        </p:nvSpPr>
        <p:spPr>
          <a:xfrm>
            <a:off x="676275" y="1900535"/>
            <a:ext cx="11249025" cy="2123851"/>
          </a:xfrm>
          <a:prstGeom prst="rect">
            <a:avLst/>
          </a:prstGeom>
        </p:spPr>
        <p:txBody>
          <a:bodyPr wrap="square">
            <a:spAutoFit/>
          </a:bodyPr>
          <a:lstStyle/>
          <a:p>
            <a:pPr algn="ctr">
              <a:lnSpc>
                <a:spcPct val="150000"/>
              </a:lnSpc>
            </a:pPr>
            <a:r>
              <a:rPr lang="en-GB" b="1" i="0" dirty="0">
                <a:solidFill>
                  <a:srgbClr val="000000"/>
                </a:solidFill>
                <a:effectLst/>
                <a:latin typeface="Comic Sans MS" panose="030F0702030302020204" pitchFamily="66" charset="0"/>
              </a:rPr>
              <a:t>Sounds-Write is a proven Systematic Synthetic Program approach </a:t>
            </a:r>
          </a:p>
          <a:p>
            <a:pPr algn="ctr">
              <a:lnSpc>
                <a:spcPct val="150000"/>
              </a:lnSpc>
            </a:pPr>
            <a:r>
              <a:rPr lang="en-GB" b="1" i="0" dirty="0">
                <a:solidFill>
                  <a:srgbClr val="000000"/>
                </a:solidFill>
                <a:effectLst/>
                <a:latin typeface="Comic Sans MS" panose="030F0702030302020204" pitchFamily="66" charset="0"/>
              </a:rPr>
              <a:t>based on the science of reading </a:t>
            </a:r>
          </a:p>
          <a:p>
            <a:pPr algn="ctr">
              <a:lnSpc>
                <a:spcPct val="150000"/>
              </a:lnSpc>
            </a:pPr>
            <a:r>
              <a:rPr lang="en-GB" b="1" i="0" dirty="0">
                <a:solidFill>
                  <a:srgbClr val="000000"/>
                </a:solidFill>
                <a:effectLst/>
                <a:latin typeface="Comic Sans MS" panose="030F0702030302020204" pitchFamily="66" charset="0"/>
              </a:rPr>
              <a:t>and designed by teachers, for teachers.</a:t>
            </a:r>
          </a:p>
          <a:p>
            <a:pPr algn="ctr">
              <a:lnSpc>
                <a:spcPct val="150000"/>
              </a:lnSpc>
            </a:pPr>
            <a:endParaRPr lang="en-GB" b="1" dirty="0">
              <a:solidFill>
                <a:srgbClr val="000000"/>
              </a:solidFill>
              <a:latin typeface="Comic Sans MS" panose="030F0702030302020204" pitchFamily="66" charset="0"/>
            </a:endParaRPr>
          </a:p>
          <a:p>
            <a:pPr algn="ctr">
              <a:lnSpc>
                <a:spcPct val="150000"/>
              </a:lnSpc>
            </a:pPr>
            <a:r>
              <a:rPr lang="en-GB" b="1" dirty="0">
                <a:latin typeface="Comic Sans MS" panose="030F0702030302020204" pitchFamily="66" charset="0"/>
              </a:rPr>
              <a:t> It is a multisensory, code-oriented, comprehensive approach to literacy.</a:t>
            </a:r>
          </a:p>
        </p:txBody>
      </p:sp>
      <p:pic>
        <p:nvPicPr>
          <p:cNvPr id="5" name="Picture 2" descr="A new approach to the teaching of reading, spelling and writing">
            <a:extLst>
              <a:ext uri="{FF2B5EF4-FFF2-40B4-BE49-F238E27FC236}">
                <a16:creationId xmlns:a16="http://schemas.microsoft.com/office/drawing/2014/main" id="{DD8AE87D-931C-4DED-888B-2F2310BAB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410" y="4482872"/>
            <a:ext cx="2570456" cy="173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7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0CED9-6640-4DE9-A6B5-C9F448E250C1}"/>
              </a:ext>
            </a:extLst>
          </p:cNvPr>
          <p:cNvSpPr/>
          <p:nvPr/>
        </p:nvSpPr>
        <p:spPr>
          <a:xfrm>
            <a:off x="309562" y="251723"/>
            <a:ext cx="11572875" cy="6420347"/>
          </a:xfrm>
          <a:prstGeom prst="rect">
            <a:avLst/>
          </a:prstGeom>
        </p:spPr>
        <p:txBody>
          <a:bodyPr wrap="square">
            <a:spAutoFit/>
          </a:bodyPr>
          <a:lstStyle/>
          <a:p>
            <a:pPr algn="ctr">
              <a:lnSpc>
                <a:spcPct val="150000"/>
              </a:lnSpc>
            </a:pPr>
            <a:r>
              <a:rPr lang="en-GB" b="1" i="0" u="none" strike="noStrike" dirty="0">
                <a:solidFill>
                  <a:srgbClr val="FF0000"/>
                </a:solidFill>
                <a:effectLst/>
                <a:latin typeface="Comic Sans MS" panose="030F0702030302020204" pitchFamily="66" charset="0"/>
              </a:rPr>
              <a:t>How do I provide a rich reading experience for my child?</a:t>
            </a:r>
          </a:p>
          <a:p>
            <a:pPr>
              <a:lnSpc>
                <a:spcPct val="150000"/>
              </a:lnSpc>
            </a:pPr>
            <a:r>
              <a:rPr lang="en-GB" b="0" i="0" dirty="0">
                <a:effectLst/>
                <a:latin typeface="Comic Sans MS" panose="030F0702030302020204" pitchFamily="66" charset="0"/>
              </a:rPr>
              <a:t>Read a wide variety of books to your children, from classic picture books to non-fiction texts on topics that interest them</a:t>
            </a:r>
            <a:r>
              <a:rPr lang="en-GB" dirty="0">
                <a:latin typeface="Comic Sans MS" panose="030F0702030302020204" pitchFamily="66" charset="0"/>
              </a:rPr>
              <a:t>. These can be books from the read together school books, the library or home.</a:t>
            </a:r>
          </a:p>
          <a:p>
            <a:pPr>
              <a:lnSpc>
                <a:spcPct val="150000"/>
              </a:lnSpc>
            </a:pPr>
            <a:r>
              <a:rPr lang="en-GB" sz="800" b="0" i="0" dirty="0">
                <a:effectLst/>
                <a:latin typeface="Comic Sans MS" panose="030F0702030302020204" pitchFamily="66" charset="0"/>
              </a:rPr>
              <a:t> </a:t>
            </a:r>
          </a:p>
          <a:p>
            <a:pPr>
              <a:lnSpc>
                <a:spcPct val="150000"/>
              </a:lnSpc>
            </a:pPr>
            <a:r>
              <a:rPr lang="en-GB" b="1" i="0" dirty="0">
                <a:solidFill>
                  <a:srgbClr val="FF0000"/>
                </a:solidFill>
                <a:effectLst/>
                <a:latin typeface="Comic Sans MS" panose="030F0702030302020204" pitchFamily="66" charset="0"/>
              </a:rPr>
              <a:t>Reading a wide variety of books to your child will:</a:t>
            </a:r>
            <a:endParaRPr lang="en-GB" b="1" dirty="0">
              <a:solidFill>
                <a:srgbClr val="FF0000"/>
              </a:solidFill>
              <a:latin typeface="Comic Sans MS" panose="030F0702030302020204" pitchFamily="66" charset="0"/>
            </a:endParaRP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promote a love of reading. </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model what fluent reading ‘sounds’ like</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model appropriate expression and phrasing (e.g. slight pauses at commas and full pauses at full stops)</a:t>
            </a:r>
          </a:p>
          <a:p>
            <a:pPr>
              <a:lnSpc>
                <a:spcPct val="150000"/>
              </a:lnSpc>
            </a:pPr>
            <a:endParaRPr lang="en-GB" sz="1000" b="0" i="0" dirty="0">
              <a:effectLst/>
              <a:latin typeface="Comic Sans MS" panose="030F0702030302020204" pitchFamily="66" charset="0"/>
            </a:endParaRPr>
          </a:p>
          <a:p>
            <a:pPr>
              <a:lnSpc>
                <a:spcPct val="150000"/>
              </a:lnSpc>
            </a:pPr>
            <a:r>
              <a:rPr lang="en-GB" b="1" i="0" dirty="0">
                <a:solidFill>
                  <a:srgbClr val="FF0000"/>
                </a:solidFill>
                <a:effectLst/>
                <a:latin typeface="Comic Sans MS" panose="030F0702030302020204" pitchFamily="66" charset="0"/>
              </a:rPr>
              <a:t>Talk about the book and:</a:t>
            </a:r>
            <a:endParaRPr lang="en-GB" b="0" i="0" dirty="0">
              <a:effectLst/>
              <a:latin typeface="Comic Sans MS" panose="030F0702030302020204" pitchFamily="66" charset="0"/>
            </a:endParaRP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encourage your child to retell the main parts of the story </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talk about the characters, plots and settings of stories and link these to the illustrations provided</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discuss what was learnt from informational texts e.g. “What did you find out about spiders?”</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compare the people and events in the texts with those in your own lives</a:t>
            </a:r>
          </a:p>
          <a:p>
            <a:pPr marL="285750" indent="-285750">
              <a:lnSpc>
                <a:spcPct val="150000"/>
              </a:lnSpc>
              <a:buFont typeface="Arial" panose="020B0604020202020204" pitchFamily="34" charset="0"/>
              <a:buChar char="•"/>
            </a:pPr>
            <a:r>
              <a:rPr lang="en-GB" b="0" i="0" dirty="0">
                <a:effectLst/>
                <a:latin typeface="Comic Sans MS" panose="030F0702030302020204" pitchFamily="66" charset="0"/>
              </a:rPr>
              <a:t>select several words from the text (that your child would know) and ask them to put the word in a sentence - this is a powerful vocabulary building activity</a:t>
            </a:r>
          </a:p>
        </p:txBody>
      </p:sp>
    </p:spTree>
    <p:extLst>
      <p:ext uri="{BB962C8B-B14F-4D97-AF65-F5344CB8AC3E}">
        <p14:creationId xmlns:p14="http://schemas.microsoft.com/office/powerpoint/2010/main" val="403024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42D4F-AE02-495F-B863-4DEFDEC53AE7}"/>
              </a:ext>
            </a:extLst>
          </p:cNvPr>
          <p:cNvPicPr>
            <a:picLocks noChangeAspect="1"/>
          </p:cNvPicPr>
          <p:nvPr/>
        </p:nvPicPr>
        <p:blipFill>
          <a:blip r:embed="rId2"/>
          <a:stretch>
            <a:fillRect/>
          </a:stretch>
        </p:blipFill>
        <p:spPr>
          <a:xfrm>
            <a:off x="363165" y="513054"/>
            <a:ext cx="10870529" cy="3173727"/>
          </a:xfrm>
          <a:prstGeom prst="rect">
            <a:avLst/>
          </a:prstGeom>
        </p:spPr>
      </p:pic>
      <p:sp>
        <p:nvSpPr>
          <p:cNvPr id="4" name="Rectangle 3">
            <a:extLst>
              <a:ext uri="{FF2B5EF4-FFF2-40B4-BE49-F238E27FC236}">
                <a16:creationId xmlns:a16="http://schemas.microsoft.com/office/drawing/2014/main" id="{6529A149-5656-40EE-9E43-33AC05BC1B24}"/>
              </a:ext>
            </a:extLst>
          </p:cNvPr>
          <p:cNvSpPr/>
          <p:nvPr/>
        </p:nvSpPr>
        <p:spPr>
          <a:xfrm>
            <a:off x="865762" y="4973546"/>
            <a:ext cx="10048671" cy="584775"/>
          </a:xfrm>
          <a:prstGeom prst="rect">
            <a:avLst/>
          </a:prstGeom>
        </p:spPr>
        <p:txBody>
          <a:bodyPr wrap="square">
            <a:spAutoFit/>
          </a:bodyPr>
          <a:lstStyle/>
          <a:p>
            <a:pPr algn="ctr"/>
            <a:r>
              <a:rPr lang="en-GB" sz="3200" dirty="0">
                <a:hlinkClick r:id="rId3"/>
              </a:rPr>
              <a:t>Sounds-Write Parent and carers course information</a:t>
            </a:r>
            <a:endParaRPr lang="en-GB" sz="3200" dirty="0"/>
          </a:p>
        </p:txBody>
      </p:sp>
      <p:sp>
        <p:nvSpPr>
          <p:cNvPr id="5" name="Rectangle 4">
            <a:extLst>
              <a:ext uri="{FF2B5EF4-FFF2-40B4-BE49-F238E27FC236}">
                <a16:creationId xmlns:a16="http://schemas.microsoft.com/office/drawing/2014/main" id="{3832B1E1-A6B4-44C8-A4CD-23977E8307E2}"/>
              </a:ext>
            </a:extLst>
          </p:cNvPr>
          <p:cNvSpPr/>
          <p:nvPr/>
        </p:nvSpPr>
        <p:spPr>
          <a:xfrm>
            <a:off x="7470843" y="2743200"/>
            <a:ext cx="3443591" cy="272374"/>
          </a:xfrm>
          <a:prstGeom prst="rect">
            <a:avLst/>
          </a:prstGeom>
          <a:solidFill>
            <a:srgbClr val="FDF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0BE96C1-3375-4CF5-848D-9B16C1F825A8}"/>
              </a:ext>
            </a:extLst>
          </p:cNvPr>
          <p:cNvSpPr/>
          <p:nvPr/>
        </p:nvSpPr>
        <p:spPr>
          <a:xfrm>
            <a:off x="4085618" y="2978284"/>
            <a:ext cx="3443591" cy="272374"/>
          </a:xfrm>
          <a:prstGeom prst="rect">
            <a:avLst/>
          </a:prstGeom>
          <a:solidFill>
            <a:srgbClr val="FDF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537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CA5FDEA-2799-4839-8DAC-8FAA6C0AB817}"/>
              </a:ext>
            </a:extLst>
          </p:cNvPr>
          <p:cNvSpPr>
            <a:spLocks noChangeArrowheads="1"/>
          </p:cNvSpPr>
          <p:nvPr/>
        </p:nvSpPr>
        <p:spPr bwMode="auto">
          <a:xfrm>
            <a:off x="585926" y="1083200"/>
            <a:ext cx="10800937" cy="3572452"/>
          </a:xfrm>
          <a:prstGeom prst="rect">
            <a:avLst/>
          </a:prstGeom>
          <a:solidFill>
            <a:srgbClr val="AFCEEB"/>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Text Box 5">
            <a:extLst>
              <a:ext uri="{FF2B5EF4-FFF2-40B4-BE49-F238E27FC236}">
                <a16:creationId xmlns:a16="http://schemas.microsoft.com/office/drawing/2014/main" id="{A3383032-2ADC-445A-A911-BCF53C7193DF}"/>
              </a:ext>
            </a:extLst>
          </p:cNvPr>
          <p:cNvSpPr txBox="1">
            <a:spLocks noChangeArrowheads="1"/>
          </p:cNvSpPr>
          <p:nvPr/>
        </p:nvSpPr>
        <p:spPr bwMode="auto">
          <a:xfrm>
            <a:off x="736847" y="1132827"/>
            <a:ext cx="10520833" cy="31853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0000"/>
                </a:solidFill>
                <a:effectLst/>
                <a:latin typeface="Letter-join Print Plus 3" panose="02000805000000020003" pitchFamily="50" charset="0"/>
              </a:rPr>
              <a:t>Letter-join Handwriting Home login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2" name="Picture 4" descr="Letter-join - Content - ClassConnect">
            <a:extLst>
              <a:ext uri="{FF2B5EF4-FFF2-40B4-BE49-F238E27FC236}">
                <a16:creationId xmlns:a16="http://schemas.microsoft.com/office/drawing/2014/main" id="{37DF2173-1CF7-4FDC-942E-F793369B3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37" y="1685340"/>
            <a:ext cx="2211025" cy="24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6">
            <a:extLst>
              <a:ext uri="{FF2B5EF4-FFF2-40B4-BE49-F238E27FC236}">
                <a16:creationId xmlns:a16="http://schemas.microsoft.com/office/drawing/2014/main" id="{91D5D308-EF0F-4414-BFCA-D9BC4511EC6D}"/>
              </a:ext>
            </a:extLst>
          </p:cNvPr>
          <p:cNvSpPr txBox="1">
            <a:spLocks noChangeArrowheads="1"/>
          </p:cNvSpPr>
          <p:nvPr/>
        </p:nvSpPr>
        <p:spPr bwMode="auto">
          <a:xfrm>
            <a:off x="3130146" y="2243850"/>
            <a:ext cx="4446215" cy="1786226"/>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Letter-join Print Plus 3" panose="02000805000000020003" pitchFamily="50" charset="0"/>
              </a:rPr>
              <a:t>Tablet log-in </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Letter-join Print Plus 3" panose="02000805000000020003" pitchFamily="50" charset="0"/>
              </a:rPr>
              <a:t>User name: </a:t>
            </a:r>
            <a:r>
              <a:rPr kumimoji="0" lang="en-GB" altLang="en-US" b="1" i="0" u="none" strike="noStrike" cap="none" normalizeH="0" baseline="0" dirty="0">
                <a:ln>
                  <a:noFill/>
                </a:ln>
                <a:solidFill>
                  <a:srgbClr val="FF0000"/>
                </a:solidFill>
                <a:effectLst/>
                <a:latin typeface="Letter-join Print Plus 3" panose="02000805000000020003" pitchFamily="50" charset="0"/>
              </a:rPr>
              <a:t>qr9971</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Letter-join Print Plus 3" panose="02000805000000020003" pitchFamily="50" charset="0"/>
              </a:rPr>
              <a:t>Swipe code: A capital ‘</a:t>
            </a:r>
            <a:r>
              <a:rPr kumimoji="0" lang="en-GB" altLang="en-US" b="1" i="0" u="none" strike="noStrike" cap="none" normalizeH="0" baseline="0" dirty="0">
                <a:ln>
                  <a:noFill/>
                </a:ln>
                <a:solidFill>
                  <a:srgbClr val="FF0000"/>
                </a:solidFill>
                <a:effectLst/>
                <a:latin typeface="Letter-join Print Plus 3" panose="02000805000000020003" pitchFamily="50" charset="0"/>
              </a:rPr>
              <a:t>L</a:t>
            </a:r>
            <a:r>
              <a:rPr kumimoji="0" lang="en-GB" altLang="en-US" b="1" i="0" u="none" strike="noStrike" cap="none" normalizeH="0" baseline="0" dirty="0">
                <a:ln>
                  <a:noFill/>
                </a:ln>
                <a:solidFill>
                  <a:srgbClr val="000000"/>
                </a:solidFill>
                <a:effectLst/>
                <a:latin typeface="Letter-join Print Plus 3" panose="02000805000000020003" pitchFamily="50" charset="0"/>
              </a:rPr>
              <a:t>’ shape starting at top left.</a:t>
            </a:r>
            <a:endParaRPr kumimoji="0" lang="en-US" altLang="en-US" sz="4000" b="1" i="0" u="none" strike="noStrike" cap="none" normalizeH="0" baseline="0" dirty="0">
              <a:ln>
                <a:noFill/>
              </a:ln>
              <a:solidFill>
                <a:schemeClr val="tx1"/>
              </a:solidFill>
              <a:effectLst/>
              <a:latin typeface="Letter-join Print Plus 3" panose="02000805000000020003" pitchFamily="50" charset="0"/>
            </a:endParaRPr>
          </a:p>
        </p:txBody>
      </p:sp>
      <p:sp>
        <p:nvSpPr>
          <p:cNvPr id="6" name="Text Box 7">
            <a:extLst>
              <a:ext uri="{FF2B5EF4-FFF2-40B4-BE49-F238E27FC236}">
                <a16:creationId xmlns:a16="http://schemas.microsoft.com/office/drawing/2014/main" id="{FB8B1468-2FA0-475D-B155-17ED97D34378}"/>
              </a:ext>
            </a:extLst>
          </p:cNvPr>
          <p:cNvSpPr txBox="1">
            <a:spLocks noChangeArrowheads="1"/>
          </p:cNvSpPr>
          <p:nvPr/>
        </p:nvSpPr>
        <p:spPr bwMode="auto">
          <a:xfrm>
            <a:off x="8870534" y="2244950"/>
            <a:ext cx="2211025" cy="1786226"/>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1" i="0" u="none" strike="noStrike" cap="none" normalizeH="0" baseline="0" dirty="0">
                <a:ln>
                  <a:noFill/>
                </a:ln>
                <a:solidFill>
                  <a:srgbClr val="000000"/>
                </a:solidFill>
                <a:effectLst/>
                <a:latin typeface="Letter-join Print Plus 3" panose="02000805000000020003" pitchFamily="50" charset="0"/>
              </a:rPr>
              <a:t>PC log-in </a:t>
            </a: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Letter-join Print Plus 3" panose="02000805000000020003" pitchFamily="50" charset="0"/>
              </a:rPr>
              <a:t>User name: </a:t>
            </a:r>
            <a:r>
              <a:rPr kumimoji="0" lang="en-GB" altLang="en-US" b="1" i="0" u="none" strike="noStrike" cap="none" normalizeH="0" baseline="0" dirty="0">
                <a:ln>
                  <a:noFill/>
                </a:ln>
                <a:solidFill>
                  <a:srgbClr val="FF0000"/>
                </a:solidFill>
                <a:effectLst/>
                <a:latin typeface="Letter-join Print Plus 3" panose="02000805000000020003" pitchFamily="50" charset="0"/>
              </a:rPr>
              <a:t>qr9971</a:t>
            </a:r>
            <a:endParaRPr kumimoji="0" lang="en-GB" altLang="en-US" b="0" i="0" u="none" strike="noStrike" cap="none" normalizeH="0" baseline="0" dirty="0">
              <a:ln>
                <a:noFill/>
              </a:ln>
              <a:solidFill>
                <a:srgbClr val="FF0000"/>
              </a:solidFill>
              <a:effectLst/>
              <a:latin typeface="Letter-join Print Plus 3" panose="02000805000000020003" pitchFamily="50"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en-US" b="0" i="0" u="none" strike="noStrike" cap="none" normalizeH="0" baseline="0" dirty="0">
                <a:ln>
                  <a:noFill/>
                </a:ln>
                <a:solidFill>
                  <a:srgbClr val="000000"/>
                </a:solidFill>
                <a:effectLst/>
                <a:latin typeface="Letter-join Print Plus 3" panose="02000805000000020003" pitchFamily="50" charset="0"/>
              </a:rPr>
              <a:t>Password: </a:t>
            </a:r>
            <a:r>
              <a:rPr kumimoji="0" lang="en-GB" altLang="en-US" b="1" i="0" u="none" strike="noStrike" cap="none" normalizeH="0" baseline="0" dirty="0">
                <a:ln>
                  <a:noFill/>
                </a:ln>
                <a:solidFill>
                  <a:srgbClr val="FF0000"/>
                </a:solidFill>
                <a:effectLst/>
                <a:latin typeface="Letter-join Print Plus 3" panose="02000805000000020003" pitchFamily="50" charset="0"/>
              </a:rPr>
              <a:t>home</a:t>
            </a:r>
            <a:endParaRPr kumimoji="0" lang="en-US" altLang="en-US" b="0" i="0" u="none" strike="noStrike" cap="none" normalizeH="0" baseline="0" dirty="0">
              <a:ln>
                <a:noFill/>
              </a:ln>
              <a:solidFill>
                <a:srgbClr val="FF0000"/>
              </a:solidFill>
              <a:effectLst/>
              <a:latin typeface="Letter-join Print Plus 3" panose="02000805000000020003" pitchFamily="50" charset="0"/>
            </a:endParaRPr>
          </a:p>
        </p:txBody>
      </p:sp>
      <p:pic>
        <p:nvPicPr>
          <p:cNvPr id="7176" name="Picture 2" descr="Image result for pen writing clipart">
            <a:extLst>
              <a:ext uri="{FF2B5EF4-FFF2-40B4-BE49-F238E27FC236}">
                <a16:creationId xmlns:a16="http://schemas.microsoft.com/office/drawing/2014/main" id="{A6349868-3FA9-4122-9F23-AEDFE304419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79780" y="2363003"/>
            <a:ext cx="1146366" cy="15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3776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4C771192-4B94-41AF-80D8-A9A6A228DA00}"/>
              </a:ext>
            </a:extLst>
          </p:cNvPr>
          <p:cNvGrpSpPr>
            <a:grpSpLocks/>
          </p:cNvGrpSpPr>
          <p:nvPr/>
        </p:nvGrpSpPr>
        <p:grpSpPr bwMode="auto">
          <a:xfrm>
            <a:off x="1320137" y="1275750"/>
            <a:ext cx="9829800" cy="4618037"/>
            <a:chOff x="105293160" y="106826988"/>
            <a:chExt cx="9828804" cy="4619403"/>
          </a:xfrm>
        </p:grpSpPr>
        <p:pic>
          <p:nvPicPr>
            <p:cNvPr id="6148" name="Picture 4">
              <a:extLst>
                <a:ext uri="{FF2B5EF4-FFF2-40B4-BE49-F238E27FC236}">
                  <a16:creationId xmlns:a16="http://schemas.microsoft.com/office/drawing/2014/main" id="{2A2D13C2-1083-4C0B-9BF6-60090AD50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93160" y="106826988"/>
              <a:ext cx="9828804" cy="46194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5">
              <a:extLst>
                <a:ext uri="{FF2B5EF4-FFF2-40B4-BE49-F238E27FC236}">
                  <a16:creationId xmlns:a16="http://schemas.microsoft.com/office/drawing/2014/main" id="{90180A6B-7AC0-4E56-97FE-0B7DF883FB32}"/>
                </a:ext>
              </a:extLst>
            </p:cNvPr>
            <p:cNvSpPr>
              <a:spLocks noChangeArrowheads="1"/>
            </p:cNvSpPr>
            <p:nvPr/>
          </p:nvSpPr>
          <p:spPr bwMode="auto">
            <a:xfrm>
              <a:off x="111707407" y="107092376"/>
              <a:ext cx="2409713" cy="817582"/>
            </a:xfrm>
            <a:prstGeom prst="rect">
              <a:avLst/>
            </a:prstGeom>
            <a:solidFill>
              <a:srgbClr val="E0F6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476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y Questions&quot; Images – Browse 341 Stock Photos, Vectors, and Video | Adobe  Stock">
            <a:extLst>
              <a:ext uri="{FF2B5EF4-FFF2-40B4-BE49-F238E27FC236}">
                <a16:creationId xmlns:a16="http://schemas.microsoft.com/office/drawing/2014/main" id="{27E077F0-3DDE-484D-825E-C568DBC61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714500"/>
            <a:ext cx="91916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4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ew approach to the teaching of reading, spelling and writing">
            <a:extLst>
              <a:ext uri="{FF2B5EF4-FFF2-40B4-BE49-F238E27FC236}">
                <a16:creationId xmlns:a16="http://schemas.microsoft.com/office/drawing/2014/main" id="{72BC11F2-E712-477B-B196-31F40E15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884" y="233967"/>
            <a:ext cx="2629639" cy="1775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274E0E-A87B-4825-AF0A-6790C4D23000}"/>
              </a:ext>
            </a:extLst>
          </p:cNvPr>
          <p:cNvSpPr txBox="1"/>
          <p:nvPr/>
        </p:nvSpPr>
        <p:spPr>
          <a:xfrm>
            <a:off x="1411171" y="259696"/>
            <a:ext cx="6875244" cy="861774"/>
          </a:xfrm>
          <a:prstGeom prst="rect">
            <a:avLst/>
          </a:prstGeom>
          <a:noFill/>
        </p:spPr>
        <p:txBody>
          <a:bodyPr wrap="square" rtlCol="0">
            <a:spAutoFit/>
          </a:bodyPr>
          <a:lstStyle/>
          <a:p>
            <a:pPr algn="ctr"/>
            <a:r>
              <a:rPr lang="en-GB" sz="3200" b="1" dirty="0">
                <a:solidFill>
                  <a:srgbClr val="FF0000"/>
                </a:solidFill>
                <a:latin typeface="Comic Sans MS" panose="030F0702030302020204" pitchFamily="66" charset="0"/>
              </a:rPr>
              <a:t>School: Daily Phonics Sessions</a:t>
            </a:r>
          </a:p>
          <a:p>
            <a:endParaRPr lang="en-GB" dirty="0"/>
          </a:p>
        </p:txBody>
      </p:sp>
      <p:sp>
        <p:nvSpPr>
          <p:cNvPr id="4" name="TextBox 3">
            <a:extLst>
              <a:ext uri="{FF2B5EF4-FFF2-40B4-BE49-F238E27FC236}">
                <a16:creationId xmlns:a16="http://schemas.microsoft.com/office/drawing/2014/main" id="{4A23A66D-692D-424D-BCA7-8DE2F03EED7F}"/>
              </a:ext>
            </a:extLst>
          </p:cNvPr>
          <p:cNvSpPr txBox="1"/>
          <p:nvPr/>
        </p:nvSpPr>
        <p:spPr>
          <a:xfrm>
            <a:off x="544458" y="897681"/>
            <a:ext cx="8074248" cy="3872407"/>
          </a:xfrm>
          <a:prstGeom prst="rect">
            <a:avLst/>
          </a:prstGeom>
          <a:noFill/>
        </p:spPr>
        <p:txBody>
          <a:bodyPr wrap="square" rtlCol="0">
            <a:spAutoFit/>
          </a:bodyPr>
          <a:lstStyle/>
          <a:p>
            <a:pPr>
              <a:lnSpc>
                <a:spcPts val="2700"/>
              </a:lnSpc>
            </a:pPr>
            <a:r>
              <a:rPr lang="en-GB" b="1" dirty="0">
                <a:latin typeface="Comic Sans MS" panose="030F0702030302020204" pitchFamily="66" charset="0"/>
              </a:rPr>
              <a:t>Skills:</a:t>
            </a:r>
          </a:p>
          <a:p>
            <a:pPr marL="285750" indent="-285750">
              <a:lnSpc>
                <a:spcPts val="2700"/>
              </a:lnSpc>
              <a:buFont typeface="Arial" panose="020B0604020202020204" pitchFamily="34" charset="0"/>
              <a:buChar char="•"/>
            </a:pPr>
            <a:r>
              <a:rPr lang="en-GB" dirty="0">
                <a:latin typeface="Comic Sans MS" panose="030F0702030302020204" pitchFamily="66" charset="0"/>
              </a:rPr>
              <a:t>Blending  (sounds to words)</a:t>
            </a:r>
          </a:p>
          <a:p>
            <a:pPr marL="285750" indent="-285750">
              <a:lnSpc>
                <a:spcPts val="2700"/>
              </a:lnSpc>
              <a:buFont typeface="Arial" panose="020B0604020202020204" pitchFamily="34" charset="0"/>
              <a:buChar char="•"/>
            </a:pPr>
            <a:r>
              <a:rPr lang="en-GB" dirty="0">
                <a:latin typeface="Comic Sans MS" panose="030F0702030302020204" pitchFamily="66" charset="0"/>
              </a:rPr>
              <a:t>Segmenting  (words to sounds)</a:t>
            </a:r>
          </a:p>
          <a:p>
            <a:pPr marL="285750" indent="-285750">
              <a:lnSpc>
                <a:spcPts val="2700"/>
              </a:lnSpc>
              <a:buFont typeface="Arial" panose="020B0604020202020204" pitchFamily="34" charset="0"/>
              <a:buChar char="•"/>
            </a:pPr>
            <a:r>
              <a:rPr lang="en-GB" dirty="0">
                <a:latin typeface="Comic Sans MS" panose="030F0702030302020204" pitchFamily="66" charset="0"/>
              </a:rPr>
              <a:t>Manipulation (swapping sounds)</a:t>
            </a:r>
          </a:p>
          <a:p>
            <a:pPr marL="285750" indent="-285750">
              <a:lnSpc>
                <a:spcPts val="2700"/>
              </a:lnSpc>
              <a:buFont typeface="Arial" panose="020B0604020202020204" pitchFamily="34" charset="0"/>
              <a:buChar char="•"/>
            </a:pPr>
            <a:endParaRPr lang="en-GB" dirty="0">
              <a:latin typeface="Comic Sans MS" panose="030F0702030302020204" pitchFamily="66" charset="0"/>
            </a:endParaRPr>
          </a:p>
          <a:p>
            <a:pPr>
              <a:lnSpc>
                <a:spcPts val="2700"/>
              </a:lnSpc>
            </a:pPr>
            <a:r>
              <a:rPr lang="en-GB" b="1" dirty="0">
                <a:latin typeface="Comic Sans MS" panose="030F0702030302020204" pitchFamily="66" charset="0"/>
              </a:rPr>
              <a:t>Knowledge </a:t>
            </a:r>
          </a:p>
          <a:p>
            <a:pPr marL="285750" indent="-285750">
              <a:lnSpc>
                <a:spcPts val="2700"/>
              </a:lnSpc>
              <a:buFont typeface="Arial" panose="020B0604020202020204" pitchFamily="34" charset="0"/>
              <a:buChar char="•"/>
            </a:pPr>
            <a:r>
              <a:rPr lang="en-GB" dirty="0">
                <a:latin typeface="Comic Sans MS" panose="030F0702030302020204" pitchFamily="66" charset="0"/>
              </a:rPr>
              <a:t>Code</a:t>
            </a:r>
          </a:p>
          <a:p>
            <a:pPr marL="285750" indent="-285750">
              <a:lnSpc>
                <a:spcPts val="2700"/>
              </a:lnSpc>
              <a:buFont typeface="Arial" panose="020B0604020202020204" pitchFamily="34" charset="0"/>
              <a:buChar char="•"/>
            </a:pPr>
            <a:r>
              <a:rPr lang="en-GB" dirty="0">
                <a:latin typeface="Comic Sans MS" panose="030F0702030302020204" pitchFamily="66" charset="0"/>
              </a:rPr>
              <a:t>Conceptual (Initial Code)</a:t>
            </a:r>
          </a:p>
          <a:p>
            <a:pPr marL="742950" lvl="1" indent="-285750">
              <a:lnSpc>
                <a:spcPts val="2700"/>
              </a:lnSpc>
              <a:buFont typeface="Arial" panose="020B0604020202020204" pitchFamily="34" charset="0"/>
              <a:buChar char="•"/>
            </a:pPr>
            <a:r>
              <a:rPr lang="en-GB" dirty="0">
                <a:latin typeface="Comic Sans MS" panose="030F0702030302020204" pitchFamily="66" charset="0"/>
              </a:rPr>
              <a:t>Sounds can be represented by spellings with one letter</a:t>
            </a:r>
          </a:p>
          <a:p>
            <a:pPr marL="742950" lvl="1" indent="-285750">
              <a:lnSpc>
                <a:spcPts val="2700"/>
              </a:lnSpc>
              <a:buFont typeface="Arial" panose="020B0604020202020204" pitchFamily="34" charset="0"/>
              <a:buChar char="•"/>
            </a:pPr>
            <a:r>
              <a:rPr lang="en-GB" dirty="0">
                <a:latin typeface="Comic Sans MS" panose="030F0702030302020204" pitchFamily="66" charset="0"/>
              </a:rPr>
              <a:t>Some spellings are written with a double consonant e.g. </a:t>
            </a:r>
            <a:r>
              <a:rPr lang="en-GB" dirty="0" err="1">
                <a:latin typeface="Comic Sans MS" panose="030F0702030302020204" pitchFamily="66" charset="0"/>
              </a:rPr>
              <a:t>ll</a:t>
            </a:r>
            <a:r>
              <a:rPr lang="en-GB" dirty="0">
                <a:latin typeface="Comic Sans MS" panose="030F0702030302020204" pitchFamily="66" charset="0"/>
              </a:rPr>
              <a:t>, ff</a:t>
            </a:r>
          </a:p>
          <a:p>
            <a:pPr marL="742950" lvl="1" indent="-285750">
              <a:lnSpc>
                <a:spcPts val="2700"/>
              </a:lnSpc>
              <a:buFont typeface="Arial" panose="020B0604020202020204" pitchFamily="34" charset="0"/>
              <a:buChar char="•"/>
            </a:pPr>
            <a:r>
              <a:rPr lang="en-GB" dirty="0">
                <a:latin typeface="Comic Sans MS" panose="030F0702030302020204" pitchFamily="66" charset="0"/>
              </a:rPr>
              <a:t>Some spellings are written with two letters e.g. </a:t>
            </a:r>
            <a:r>
              <a:rPr lang="en-GB" dirty="0" err="1">
                <a:latin typeface="Comic Sans MS" panose="030F0702030302020204" pitchFamily="66" charset="0"/>
              </a:rPr>
              <a:t>ch</a:t>
            </a:r>
            <a:r>
              <a:rPr lang="en-GB" dirty="0">
                <a:latin typeface="Comic Sans MS" panose="030F0702030302020204" pitchFamily="66" charset="0"/>
              </a:rPr>
              <a:t>, </a:t>
            </a:r>
            <a:r>
              <a:rPr lang="en-GB" dirty="0" err="1">
                <a:latin typeface="Comic Sans MS" panose="030F0702030302020204" pitchFamily="66" charset="0"/>
              </a:rPr>
              <a:t>sh</a:t>
            </a:r>
            <a:endParaRPr lang="en-GB" dirty="0">
              <a:latin typeface="Comic Sans MS" panose="030F0702030302020204" pitchFamily="66" charset="0"/>
            </a:endParaRPr>
          </a:p>
        </p:txBody>
      </p:sp>
      <p:sp>
        <p:nvSpPr>
          <p:cNvPr id="6" name="Rectangle 5">
            <a:extLst>
              <a:ext uri="{FF2B5EF4-FFF2-40B4-BE49-F238E27FC236}">
                <a16:creationId xmlns:a16="http://schemas.microsoft.com/office/drawing/2014/main" id="{E634F225-A280-45A6-A95E-58F2C100820E}"/>
              </a:ext>
            </a:extLst>
          </p:cNvPr>
          <p:cNvSpPr/>
          <p:nvPr/>
        </p:nvSpPr>
        <p:spPr>
          <a:xfrm>
            <a:off x="544458" y="4832579"/>
            <a:ext cx="11647542" cy="1448666"/>
          </a:xfrm>
          <a:prstGeom prst="rect">
            <a:avLst/>
          </a:prstGeom>
        </p:spPr>
        <p:txBody>
          <a:bodyPr wrap="square">
            <a:spAutoFit/>
          </a:bodyPr>
          <a:lstStyle/>
          <a:p>
            <a:pPr marL="285750" indent="-285750">
              <a:lnSpc>
                <a:spcPts val="2700"/>
              </a:lnSpc>
              <a:buFont typeface="Arial" panose="020B0604020202020204" pitchFamily="34" charset="0"/>
              <a:buChar char="•"/>
            </a:pPr>
            <a:r>
              <a:rPr lang="en-GB" dirty="0">
                <a:latin typeface="Comic Sans MS" panose="030F0702030302020204" pitchFamily="66" charset="0"/>
              </a:rPr>
              <a:t>Conceptual (Extended Code)</a:t>
            </a:r>
          </a:p>
          <a:p>
            <a:pPr marL="742950" lvl="1" indent="-285750">
              <a:lnSpc>
                <a:spcPts val="2700"/>
              </a:lnSpc>
              <a:buFont typeface="Arial" panose="020B0604020202020204" pitchFamily="34" charset="0"/>
              <a:buChar char="•"/>
            </a:pPr>
            <a:r>
              <a:rPr lang="en-GB" dirty="0">
                <a:latin typeface="Comic Sans MS" panose="030F0702030302020204" pitchFamily="66" charset="0"/>
              </a:rPr>
              <a:t>A sound can be represented by more than one spelling </a:t>
            </a:r>
            <a:r>
              <a:rPr lang="en-GB" dirty="0" err="1">
                <a:latin typeface="Comic Sans MS" panose="030F0702030302020204" pitchFamily="66" charset="0"/>
              </a:rPr>
              <a:t>eg.</a:t>
            </a:r>
            <a:r>
              <a:rPr lang="en-GB" dirty="0">
                <a:latin typeface="Comic Sans MS" panose="030F0702030302020204" pitchFamily="66" charset="0"/>
              </a:rPr>
              <a:t> ai, ay, a-e</a:t>
            </a:r>
          </a:p>
          <a:p>
            <a:pPr marL="742950" lvl="1" indent="-285750">
              <a:lnSpc>
                <a:spcPts val="2700"/>
              </a:lnSpc>
              <a:buFont typeface="Arial" panose="020B0604020202020204" pitchFamily="34" charset="0"/>
              <a:buChar char="•"/>
            </a:pPr>
            <a:r>
              <a:rPr lang="en-GB" dirty="0">
                <a:latin typeface="Comic Sans MS" panose="030F0702030302020204" pitchFamily="66" charset="0"/>
              </a:rPr>
              <a:t>A spelling can represent more than one sound </a:t>
            </a:r>
            <a:r>
              <a:rPr lang="en-GB" dirty="0" err="1">
                <a:latin typeface="Comic Sans MS" panose="030F0702030302020204" pitchFamily="66" charset="0"/>
              </a:rPr>
              <a:t>eg.</a:t>
            </a:r>
            <a:r>
              <a:rPr lang="en-GB" dirty="0">
                <a:latin typeface="Comic Sans MS" panose="030F0702030302020204" pitchFamily="66" charset="0"/>
              </a:rPr>
              <a:t> m</a:t>
            </a:r>
            <a:r>
              <a:rPr lang="en-GB" dirty="0">
                <a:solidFill>
                  <a:srgbClr val="FF0000"/>
                </a:solidFill>
                <a:latin typeface="Comic Sans MS" panose="030F0702030302020204" pitchFamily="66" charset="0"/>
              </a:rPr>
              <a:t>oo</a:t>
            </a:r>
            <a:r>
              <a:rPr lang="en-GB" dirty="0">
                <a:latin typeface="Comic Sans MS" panose="030F0702030302020204" pitchFamily="66" charset="0"/>
              </a:rPr>
              <a:t>n, b</a:t>
            </a:r>
            <a:r>
              <a:rPr lang="en-GB" dirty="0">
                <a:solidFill>
                  <a:srgbClr val="FF0000"/>
                </a:solidFill>
                <a:latin typeface="Comic Sans MS" panose="030F0702030302020204" pitchFamily="66" charset="0"/>
              </a:rPr>
              <a:t>oo</a:t>
            </a:r>
            <a:r>
              <a:rPr lang="en-GB" dirty="0">
                <a:latin typeface="Comic Sans MS" panose="030F0702030302020204" pitchFamily="66" charset="0"/>
              </a:rPr>
              <a:t>k</a:t>
            </a:r>
          </a:p>
          <a:p>
            <a:pPr lvl="1">
              <a:lnSpc>
                <a:spcPts val="2700"/>
              </a:lnSpc>
            </a:pPr>
            <a:endParaRPr lang="en-GB" dirty="0">
              <a:latin typeface="Comic Sans MS" panose="030F0702030302020204" pitchFamily="66" charset="0"/>
            </a:endParaRPr>
          </a:p>
        </p:txBody>
      </p:sp>
    </p:spTree>
    <p:extLst>
      <p:ext uri="{BB962C8B-B14F-4D97-AF65-F5344CB8AC3E}">
        <p14:creationId xmlns:p14="http://schemas.microsoft.com/office/powerpoint/2010/main" val="21216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ndelion Launchers: Initial Phonic Code by Tamar Reis-Frankfort, Wendy  Tweedie | Buy Online at Badger Learning">
            <a:extLst>
              <a:ext uri="{FF2B5EF4-FFF2-40B4-BE49-F238E27FC236}">
                <a16:creationId xmlns:a16="http://schemas.microsoft.com/office/drawing/2014/main" id="{65D23FC3-2841-4371-A9AD-BB20E857E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313" y="1019692"/>
            <a:ext cx="1978564" cy="1978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773CE-5299-4F1E-A62E-BCD8EB09F72A}"/>
              </a:ext>
            </a:extLst>
          </p:cNvPr>
          <p:cNvSpPr txBox="1"/>
          <p:nvPr/>
        </p:nvSpPr>
        <p:spPr>
          <a:xfrm>
            <a:off x="733477" y="259696"/>
            <a:ext cx="8258783" cy="861774"/>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Home: Daily Home Readers</a:t>
            </a:r>
          </a:p>
          <a:p>
            <a:endParaRPr lang="en-GB" dirty="0"/>
          </a:p>
        </p:txBody>
      </p:sp>
      <p:pic>
        <p:nvPicPr>
          <p:cNvPr id="5" name="Picture 4" descr="A new approach to the teaching of reading, spelling and writing">
            <a:extLst>
              <a:ext uri="{FF2B5EF4-FFF2-40B4-BE49-F238E27FC236}">
                <a16:creationId xmlns:a16="http://schemas.microsoft.com/office/drawing/2014/main" id="{0E905923-9FE4-40FC-9670-E1CAEE95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884" y="233967"/>
            <a:ext cx="2629639" cy="17750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5BB49E-7CA0-4F0D-B8C1-434E38576939}"/>
              </a:ext>
            </a:extLst>
          </p:cNvPr>
          <p:cNvSpPr txBox="1"/>
          <p:nvPr/>
        </p:nvSpPr>
        <p:spPr>
          <a:xfrm>
            <a:off x="235084" y="3117013"/>
            <a:ext cx="11956915" cy="234641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1900" b="1" dirty="0">
                <a:latin typeface="Comic Sans MS" panose="030F0702030302020204" pitchFamily="66" charset="0"/>
              </a:rPr>
              <a:t>We use 'decodable readers’ at school, and the children are bringing these home to read. </a:t>
            </a:r>
          </a:p>
          <a:p>
            <a:pPr marL="285750" indent="-285750">
              <a:lnSpc>
                <a:spcPct val="200000"/>
              </a:lnSpc>
              <a:buFont typeface="Arial" panose="020B0604020202020204" pitchFamily="34" charset="0"/>
              <a:buChar char="•"/>
            </a:pPr>
            <a:r>
              <a:rPr lang="en-GB" sz="1900" b="1" dirty="0">
                <a:latin typeface="Comic Sans MS" panose="030F0702030302020204" pitchFamily="66" charset="0"/>
              </a:rPr>
              <a:t>Home readers enable your child to practise the sounds and spellings that they are learning.</a:t>
            </a:r>
          </a:p>
          <a:p>
            <a:pPr marL="285750" indent="-285750">
              <a:lnSpc>
                <a:spcPct val="200000"/>
              </a:lnSpc>
              <a:buFont typeface="Arial" panose="020B0604020202020204" pitchFamily="34" charset="0"/>
              <a:buChar char="•"/>
            </a:pPr>
            <a:r>
              <a:rPr lang="en-GB" sz="1900" b="1" dirty="0">
                <a:latin typeface="Comic Sans MS" panose="030F0702030302020204" pitchFamily="66" charset="0"/>
              </a:rPr>
              <a:t>Children need supported practice to build the skills of blending and manipulating sounds. </a:t>
            </a:r>
          </a:p>
          <a:p>
            <a:pPr marL="285750" indent="-285750">
              <a:lnSpc>
                <a:spcPct val="200000"/>
              </a:lnSpc>
              <a:buFont typeface="Arial" panose="020B0604020202020204" pitchFamily="34" charset="0"/>
              <a:buChar char="•"/>
            </a:pPr>
            <a:r>
              <a:rPr lang="en-GB" sz="1900" b="1" dirty="0">
                <a:latin typeface="Comic Sans MS" panose="030F0702030302020204" pitchFamily="66" charset="0"/>
              </a:rPr>
              <a:t>They need to opportunities to read again and again to gain fluency and reading stamina.</a:t>
            </a:r>
          </a:p>
        </p:txBody>
      </p:sp>
      <p:sp>
        <p:nvSpPr>
          <p:cNvPr id="8" name="TextBox 7">
            <a:extLst>
              <a:ext uri="{FF2B5EF4-FFF2-40B4-BE49-F238E27FC236}">
                <a16:creationId xmlns:a16="http://schemas.microsoft.com/office/drawing/2014/main" id="{9BAB74A7-3A4C-4ED9-BF51-BEC77A68071C}"/>
              </a:ext>
            </a:extLst>
          </p:cNvPr>
          <p:cNvSpPr txBox="1"/>
          <p:nvPr/>
        </p:nvSpPr>
        <p:spPr>
          <a:xfrm>
            <a:off x="632298" y="5838309"/>
            <a:ext cx="11031166" cy="461665"/>
          </a:xfrm>
          <a:prstGeom prst="rect">
            <a:avLst/>
          </a:prstGeom>
          <a:noFill/>
        </p:spPr>
        <p:txBody>
          <a:bodyPr wrap="square" rtlCol="0">
            <a:spAutoFit/>
          </a:bodyPr>
          <a:lstStyle/>
          <a:p>
            <a:pPr algn="ctr"/>
            <a:r>
              <a:rPr lang="en-GB" sz="2400" b="1" dirty="0">
                <a:solidFill>
                  <a:srgbClr val="FF0000"/>
                </a:solidFill>
                <a:latin typeface="Comic Sans MS" panose="030F0702030302020204" pitchFamily="66" charset="0"/>
              </a:rPr>
              <a:t>This is where you play a vital role.</a:t>
            </a:r>
          </a:p>
        </p:txBody>
      </p:sp>
    </p:spTree>
    <p:extLst>
      <p:ext uri="{BB962C8B-B14F-4D97-AF65-F5344CB8AC3E}">
        <p14:creationId xmlns:p14="http://schemas.microsoft.com/office/powerpoint/2010/main" val="27205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itial Code by Sounds-Write Ltd">
            <a:extLst>
              <a:ext uri="{FF2B5EF4-FFF2-40B4-BE49-F238E27FC236}">
                <a16:creationId xmlns:a16="http://schemas.microsoft.com/office/drawing/2014/main" id="{1E190C62-6E86-43E6-8310-B65718E7E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456" y="626616"/>
            <a:ext cx="4876800" cy="4876800"/>
          </a:xfrm>
          <a:prstGeom prst="roundRect">
            <a:avLst>
              <a:gd name="adj" fmla="val 14179"/>
            </a:avLst>
          </a:prstGeom>
          <a:solidFill>
            <a:srgbClr val="FFFFFF"/>
          </a:solidFill>
          <a:ln w="76200" cap="sq">
            <a:noFill/>
            <a:miter lim="800000"/>
          </a:ln>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165062-4012-414D-A7EF-4CBCA85009EE}"/>
              </a:ext>
            </a:extLst>
          </p:cNvPr>
          <p:cNvSpPr txBox="1"/>
          <p:nvPr/>
        </p:nvSpPr>
        <p:spPr>
          <a:xfrm>
            <a:off x="3391270" y="5726096"/>
            <a:ext cx="5592932" cy="584775"/>
          </a:xfrm>
          <a:prstGeom prst="rect">
            <a:avLst/>
          </a:prstGeom>
          <a:noFill/>
        </p:spPr>
        <p:txBody>
          <a:bodyPr wrap="square" rtlCol="0">
            <a:spAutoFit/>
          </a:bodyPr>
          <a:lstStyle/>
          <a:p>
            <a:pPr algn="ctr"/>
            <a:r>
              <a:rPr lang="en-GB" sz="3200" dirty="0">
                <a:latin typeface="Comic Sans MS" panose="030F0702030302020204" pitchFamily="66" charset="0"/>
              </a:rPr>
              <a:t>The Initial Code: Reception</a:t>
            </a:r>
          </a:p>
        </p:txBody>
      </p:sp>
    </p:spTree>
    <p:extLst>
      <p:ext uri="{BB962C8B-B14F-4D97-AF65-F5344CB8AC3E}">
        <p14:creationId xmlns:p14="http://schemas.microsoft.com/office/powerpoint/2010/main" val="14386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1D7E-C05F-4A55-B95E-F70CAC18D8E5}"/>
              </a:ext>
            </a:extLst>
          </p:cNvPr>
          <p:cNvSpPr/>
          <p:nvPr/>
        </p:nvSpPr>
        <p:spPr>
          <a:xfrm>
            <a:off x="428017" y="305702"/>
            <a:ext cx="11449455" cy="1736501"/>
          </a:xfrm>
          <a:prstGeom prst="rect">
            <a:avLst/>
          </a:prstGeom>
        </p:spPr>
        <p:txBody>
          <a:bodyPr wrap="square">
            <a:spAutoFit/>
          </a:bodyPr>
          <a:lstStyle/>
          <a:p>
            <a:pPr algn="ctr">
              <a:lnSpc>
                <a:spcPct val="115000"/>
              </a:lnSpc>
              <a:spcAft>
                <a:spcPts val="0"/>
              </a:spcAft>
            </a:pPr>
            <a:r>
              <a:rPr lang="en-GB" sz="2000" b="1" kern="1400" dirty="0">
                <a:solidFill>
                  <a:srgbClr val="000000"/>
                </a:solidFill>
                <a:effectLst/>
                <a:latin typeface="Comic Sans MS" panose="030F0702030302020204" pitchFamily="66" charset="0"/>
                <a:ea typeface="Times New Roman" panose="02020603050405020304" pitchFamily="18" charset="0"/>
              </a:rPr>
              <a:t>What are we trying to teach in the initial code?</a:t>
            </a:r>
          </a:p>
          <a:p>
            <a:pPr algn="ctr">
              <a:lnSpc>
                <a:spcPct val="115000"/>
              </a:lnSpc>
              <a:spcAft>
                <a:spcPts val="0"/>
              </a:spcAft>
            </a:pPr>
            <a:r>
              <a:rPr lang="en-GB" sz="2000" b="1" kern="1400" dirty="0">
                <a:solidFill>
                  <a:srgbClr val="000000"/>
                </a:solidFill>
                <a:effectLst/>
                <a:latin typeface="Comic Sans MS" panose="030F0702030302020204" pitchFamily="66" charset="0"/>
                <a:ea typeface="Times New Roman" panose="02020603050405020304" pitchFamily="18" charset="0"/>
              </a:rPr>
              <a:t> </a:t>
            </a:r>
            <a:endParaRPr lang="en-GB" sz="1400" kern="1400" dirty="0">
              <a:solidFill>
                <a:srgbClr val="000000"/>
              </a:solidFill>
              <a:effectLst/>
              <a:latin typeface="Calibri" panose="020F0502020204030204" pitchFamily="34" charset="0"/>
              <a:ea typeface="Times New Roman" panose="02020603050405020304" pitchFamily="18" charset="0"/>
            </a:endParaRPr>
          </a:p>
          <a:p>
            <a:pPr>
              <a:lnSpc>
                <a:spcPct val="115000"/>
              </a:lnSpc>
              <a:spcAft>
                <a:spcPts val="0"/>
              </a:spcAft>
            </a:pPr>
            <a:r>
              <a:rPr lang="en-GB" kern="1400" dirty="0">
                <a:solidFill>
                  <a:srgbClr val="000000"/>
                </a:solidFill>
                <a:latin typeface="Comic Sans MS" panose="030F0702030302020204" pitchFamily="66" charset="0"/>
                <a:ea typeface="Times New Roman" panose="02020603050405020304" pitchFamily="18" charset="0"/>
              </a:rPr>
              <a:t>We want the children to learn that letters are symbols for sounds, so that when they see the letters </a:t>
            </a:r>
            <a:endParaRPr lang="en-GB" sz="1400" kern="1400" dirty="0">
              <a:solidFill>
                <a:srgbClr val="000000"/>
              </a:solidFill>
              <a:effectLst/>
              <a:latin typeface="Calibri" panose="020F0502020204030204" pitchFamily="34" charset="0"/>
              <a:ea typeface="Times New Roman" panose="02020603050405020304" pitchFamily="18" charset="0"/>
            </a:endParaRPr>
          </a:p>
          <a:p>
            <a:pPr algn="ctr">
              <a:lnSpc>
                <a:spcPct val="115000"/>
              </a:lnSpc>
              <a:spcAft>
                <a:spcPts val="0"/>
              </a:spcAft>
            </a:pPr>
            <a:endParaRPr lang="en-GB" kern="1400" dirty="0">
              <a:solidFill>
                <a:srgbClr val="000000"/>
              </a:solidFill>
              <a:latin typeface="Comic Sans MS" panose="030F0702030302020204" pitchFamily="66" charset="0"/>
              <a:ea typeface="Times New Roman" panose="02020603050405020304" pitchFamily="18" charset="0"/>
            </a:endParaRPr>
          </a:p>
          <a:p>
            <a:pPr algn="ctr">
              <a:lnSpc>
                <a:spcPct val="115000"/>
              </a:lnSpc>
              <a:spcAft>
                <a:spcPts val="0"/>
              </a:spcAft>
            </a:pPr>
            <a:r>
              <a:rPr lang="en-GB" kern="1400" dirty="0">
                <a:solidFill>
                  <a:srgbClr val="000000"/>
                </a:solidFill>
                <a:latin typeface="Comic Sans MS" panose="030F0702030302020204" pitchFamily="66" charset="0"/>
                <a:ea typeface="Times New Roman" panose="02020603050405020304" pitchFamily="18" charset="0"/>
              </a:rPr>
              <a:t>&lt; </a:t>
            </a:r>
            <a:r>
              <a:rPr lang="en-GB" b="1" kern="1400" dirty="0">
                <a:solidFill>
                  <a:srgbClr val="000000"/>
                </a:solidFill>
                <a:latin typeface="Comic Sans MS" panose="030F0702030302020204" pitchFamily="66" charset="0"/>
                <a:ea typeface="Times New Roman" panose="02020603050405020304" pitchFamily="18" charset="0"/>
              </a:rPr>
              <a:t>s </a:t>
            </a:r>
            <a:r>
              <a:rPr lang="en-GB" kern="1400" dirty="0">
                <a:solidFill>
                  <a:srgbClr val="000000"/>
                </a:solidFill>
                <a:latin typeface="Comic Sans MS" panose="030F0702030302020204" pitchFamily="66" charset="0"/>
                <a:ea typeface="Times New Roman" panose="02020603050405020304" pitchFamily="18" charset="0"/>
              </a:rPr>
              <a:t>&gt; &lt; </a:t>
            </a:r>
            <a:r>
              <a:rPr lang="en-GB" b="1" kern="1400" dirty="0">
                <a:solidFill>
                  <a:srgbClr val="000000"/>
                </a:solidFill>
                <a:latin typeface="Comic Sans MS" panose="030F0702030302020204" pitchFamily="66" charset="0"/>
                <a:ea typeface="Times New Roman" panose="02020603050405020304" pitchFamily="18" charset="0"/>
              </a:rPr>
              <a:t>a </a:t>
            </a:r>
            <a:r>
              <a:rPr lang="en-GB" kern="1400" dirty="0">
                <a:solidFill>
                  <a:srgbClr val="000000"/>
                </a:solidFill>
                <a:latin typeface="Comic Sans MS" panose="030F0702030302020204" pitchFamily="66" charset="0"/>
                <a:ea typeface="Times New Roman" panose="02020603050405020304" pitchFamily="18" charset="0"/>
              </a:rPr>
              <a:t>&gt; &lt; </a:t>
            </a:r>
            <a:r>
              <a:rPr lang="en-GB" b="1" kern="1400" dirty="0">
                <a:solidFill>
                  <a:srgbClr val="000000"/>
                </a:solidFill>
                <a:latin typeface="Comic Sans MS" panose="030F0702030302020204" pitchFamily="66" charset="0"/>
                <a:ea typeface="Times New Roman" panose="02020603050405020304" pitchFamily="18" charset="0"/>
              </a:rPr>
              <a:t>t </a:t>
            </a:r>
            <a:r>
              <a:rPr lang="en-GB" kern="1400" dirty="0">
                <a:solidFill>
                  <a:srgbClr val="000000"/>
                </a:solidFill>
                <a:latin typeface="Comic Sans MS" panose="030F0702030302020204" pitchFamily="66" charset="0"/>
                <a:ea typeface="Times New Roman" panose="02020603050405020304" pitchFamily="18" charset="0"/>
              </a:rPr>
              <a:t>&gt;, they say and hear /s/ /a/ /t/ ‘sat'. </a:t>
            </a:r>
            <a:endParaRPr lang="en-GB" sz="1400" kern="1400" dirty="0">
              <a:solidFill>
                <a:srgbClr val="000000"/>
              </a:solidFill>
              <a:effectLst/>
              <a:latin typeface="Calibri" panose="020F0502020204030204" pitchFamily="34" charset="0"/>
              <a:ea typeface="Times New Roman" panose="02020603050405020304" pitchFamily="18" charset="0"/>
            </a:endParaRPr>
          </a:p>
        </p:txBody>
      </p:sp>
      <p:pic>
        <p:nvPicPr>
          <p:cNvPr id="1026" name="Picture 2" descr="Reading instructions - English - Learning with BBC Bitesize - BBC Bitesize">
            <a:extLst>
              <a:ext uri="{FF2B5EF4-FFF2-40B4-BE49-F238E27FC236}">
                <a16:creationId xmlns:a16="http://schemas.microsoft.com/office/drawing/2014/main" id="{25C97BDE-99E9-4A9A-8676-3D9FAEB40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73" r="39944"/>
          <a:stretch/>
        </p:blipFill>
        <p:spPr bwMode="auto">
          <a:xfrm>
            <a:off x="9792069" y="2479985"/>
            <a:ext cx="1526959" cy="1757322"/>
          </a:xfrm>
          <a:prstGeom prst="rect">
            <a:avLst/>
          </a:prstGeom>
          <a:noFill/>
          <a:ln w="38100">
            <a:solidFill>
              <a:srgbClr val="E9C4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EBD4A6-2519-40C2-9427-202BB9D7A980}"/>
              </a:ext>
            </a:extLst>
          </p:cNvPr>
          <p:cNvSpPr txBox="1"/>
          <p:nvPr/>
        </p:nvSpPr>
        <p:spPr>
          <a:xfrm>
            <a:off x="2121763" y="2574332"/>
            <a:ext cx="6498454" cy="584775"/>
          </a:xfrm>
          <a:prstGeom prst="rect">
            <a:avLst/>
          </a:prstGeom>
          <a:noFill/>
        </p:spPr>
        <p:txBody>
          <a:bodyPr wrap="square" rtlCol="0">
            <a:spAutoFit/>
          </a:bodyPr>
          <a:lstStyle/>
          <a:p>
            <a:r>
              <a:rPr lang="en-GB" sz="3200" dirty="0">
                <a:solidFill>
                  <a:srgbClr val="FF0000"/>
                </a:solidFill>
                <a:latin typeface="Comic Sans MS" panose="030F0702030302020204" pitchFamily="66" charset="0"/>
              </a:rPr>
              <a:t>“Say the sounds read the word.”</a:t>
            </a:r>
          </a:p>
        </p:txBody>
      </p:sp>
      <p:sp>
        <p:nvSpPr>
          <p:cNvPr id="4" name="TextBox 3">
            <a:extLst>
              <a:ext uri="{FF2B5EF4-FFF2-40B4-BE49-F238E27FC236}">
                <a16:creationId xmlns:a16="http://schemas.microsoft.com/office/drawing/2014/main" id="{07A06B95-B39F-4C32-BD97-E1C50EEE9518}"/>
              </a:ext>
            </a:extLst>
          </p:cNvPr>
          <p:cNvSpPr txBox="1"/>
          <p:nvPr/>
        </p:nvSpPr>
        <p:spPr>
          <a:xfrm>
            <a:off x="2984376" y="3579121"/>
            <a:ext cx="3950563" cy="1323439"/>
          </a:xfrm>
          <a:prstGeom prst="rect">
            <a:avLst/>
          </a:prstGeom>
          <a:noFill/>
        </p:spPr>
        <p:txBody>
          <a:bodyPr wrap="square" rtlCol="0">
            <a:spAutoFit/>
          </a:bodyPr>
          <a:lstStyle/>
          <a:p>
            <a:pPr algn="ctr"/>
            <a:r>
              <a:rPr lang="en-GB" sz="8000" dirty="0">
                <a:latin typeface="Comic Sans MS" panose="030F0702030302020204" pitchFamily="66" charset="0"/>
              </a:rPr>
              <a:t>sat</a:t>
            </a:r>
          </a:p>
        </p:txBody>
      </p:sp>
      <p:sp>
        <p:nvSpPr>
          <p:cNvPr id="9" name="TextBox 8">
            <a:extLst>
              <a:ext uri="{FF2B5EF4-FFF2-40B4-BE49-F238E27FC236}">
                <a16:creationId xmlns:a16="http://schemas.microsoft.com/office/drawing/2014/main" id="{09A9D4CB-B938-4A40-9984-C9F582A25011}"/>
              </a:ext>
            </a:extLst>
          </p:cNvPr>
          <p:cNvSpPr txBox="1"/>
          <p:nvPr/>
        </p:nvSpPr>
        <p:spPr>
          <a:xfrm>
            <a:off x="2212020" y="5543339"/>
            <a:ext cx="9234256" cy="923330"/>
          </a:xfrm>
          <a:prstGeom prst="rect">
            <a:avLst/>
          </a:prstGeom>
          <a:noFill/>
        </p:spPr>
        <p:txBody>
          <a:bodyPr wrap="square" rtlCol="0">
            <a:spAutoFit/>
          </a:bodyPr>
          <a:lstStyle/>
          <a:p>
            <a:r>
              <a:rPr lang="en-GB" b="1" dirty="0">
                <a:latin typeface="Comic Sans MS" panose="030F0702030302020204" pitchFamily="66" charset="0"/>
              </a:rPr>
              <a:t>Say the sounds point to the letters</a:t>
            </a:r>
          </a:p>
          <a:p>
            <a:endParaRPr lang="en-GB" b="1" dirty="0">
              <a:latin typeface="Comic Sans MS" panose="030F0702030302020204" pitchFamily="66" charset="0"/>
            </a:endParaRPr>
          </a:p>
          <a:p>
            <a:r>
              <a:rPr lang="en-GB" b="1" dirty="0">
                <a:latin typeface="Comic Sans MS" panose="030F0702030302020204" pitchFamily="66" charset="0"/>
              </a:rPr>
              <a:t>Read the word – gesture left to right under the word</a:t>
            </a:r>
          </a:p>
        </p:txBody>
      </p:sp>
      <p:pic>
        <p:nvPicPr>
          <p:cNvPr id="1040" name="Picture 16" descr="Pointing Finger Clipart - Free Clipart Finger PNG Image | Transparent PNG  Free Download on SeekPNG">
            <a:extLst>
              <a:ext uri="{FF2B5EF4-FFF2-40B4-BE49-F238E27FC236}">
                <a16:creationId xmlns:a16="http://schemas.microsoft.com/office/drawing/2014/main" id="{630ABEB3-4D01-4067-8BEF-2B6B02391F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1200024" y="5387600"/>
            <a:ext cx="850718" cy="123480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6B39F-0284-414D-BBB2-DAFD9CB34515}"/>
              </a:ext>
            </a:extLst>
          </p:cNvPr>
          <p:cNvSpPr/>
          <p:nvPr/>
        </p:nvSpPr>
        <p:spPr>
          <a:xfrm>
            <a:off x="2513978" y="4952190"/>
            <a:ext cx="6096000" cy="708656"/>
          </a:xfrm>
          <a:prstGeom prst="rect">
            <a:avLst/>
          </a:prstGeom>
        </p:spPr>
        <p:txBody>
          <a:bodyPr>
            <a:spAutoFit/>
          </a:bodyPr>
          <a:lstStyle/>
          <a:p>
            <a:pPr marL="457200">
              <a:lnSpc>
                <a:spcPct val="115000"/>
              </a:lnSpc>
              <a:spcAft>
                <a:spcPts val="0"/>
              </a:spcAft>
            </a:pPr>
            <a:r>
              <a:rPr lang="en-GB" kern="1400" dirty="0">
                <a:solidFill>
                  <a:srgbClr val="000000"/>
                </a:solidFill>
                <a:latin typeface="Comic Sans MS" panose="030F0702030302020204" pitchFamily="66" charset="0"/>
                <a:ea typeface="Times New Roman" panose="02020603050405020304" pitchFamily="18" charset="0"/>
              </a:rPr>
              <a:t>Link to useful video clip</a:t>
            </a:r>
            <a:endParaRPr lang="en-GB" sz="1400" kern="1400" dirty="0">
              <a:solidFill>
                <a:srgbClr val="000000"/>
              </a:solidFill>
              <a:effectLst/>
              <a:latin typeface="Calibri" panose="020F0502020204030204" pitchFamily="34" charset="0"/>
              <a:ea typeface="Times New Roman" panose="02020603050405020304" pitchFamily="18" charset="0"/>
            </a:endParaRPr>
          </a:p>
          <a:p>
            <a:pPr marL="457200">
              <a:lnSpc>
                <a:spcPct val="115000"/>
              </a:lnSpc>
              <a:spcAft>
                <a:spcPts val="0"/>
              </a:spcAft>
            </a:pPr>
            <a:r>
              <a:rPr lang="en-GB" u="sng" kern="1400" dirty="0">
                <a:solidFill>
                  <a:srgbClr val="000000"/>
                </a:solidFill>
                <a:latin typeface="Century Gothic" panose="020B0502020202020204" pitchFamily="34" charset="0"/>
                <a:ea typeface="Times New Roman" panose="02020603050405020304" pitchFamily="18" charset="0"/>
                <a:hlinkClick r:id="rId2"/>
              </a:rPr>
              <a:t>Saying the pure sounds</a:t>
            </a:r>
            <a:r>
              <a:rPr lang="en-GB" kern="1400" dirty="0">
                <a:solidFill>
                  <a:srgbClr val="000000"/>
                </a:solidFill>
                <a:latin typeface="Century Gothic" panose="020B0502020202020204" pitchFamily="34" charset="0"/>
                <a:ea typeface="Times New Roman" panose="02020603050405020304" pitchFamily="18" charset="0"/>
              </a:rPr>
              <a:t> </a:t>
            </a:r>
            <a:r>
              <a:rPr lang="en-GB" kern="1400" dirty="0" err="1">
                <a:solidFill>
                  <a:srgbClr val="000000"/>
                </a:solidFill>
                <a:latin typeface="Century Gothic" panose="020B0502020202020204" pitchFamily="34" charset="0"/>
                <a:ea typeface="Times New Roman" panose="02020603050405020304" pitchFamily="18" charset="0"/>
              </a:rPr>
              <a:t>youtube</a:t>
            </a:r>
            <a:r>
              <a:rPr lang="en-GB" kern="1400" dirty="0">
                <a:solidFill>
                  <a:srgbClr val="000000"/>
                </a:solidFill>
                <a:latin typeface="Century Gothic" panose="020B0502020202020204" pitchFamily="34" charset="0"/>
                <a:ea typeface="Times New Roman" panose="02020603050405020304" pitchFamily="18" charset="0"/>
              </a:rPr>
              <a:t> </a:t>
            </a:r>
            <a:endParaRPr lang="en-GB" sz="1400" kern="1400" dirty="0">
              <a:solidFill>
                <a:srgbClr val="000000"/>
              </a:solidFill>
              <a:effectLst/>
              <a:latin typeface="Calibri" panose="020F0502020204030204" pitchFamily="34" charset="0"/>
              <a:ea typeface="Times New Roman" panose="02020603050405020304" pitchFamily="18" charset="0"/>
            </a:endParaRPr>
          </a:p>
        </p:txBody>
      </p:sp>
      <p:pic>
        <p:nvPicPr>
          <p:cNvPr id="3074" name="Picture 2" descr="Proofreading Report Iconzoomfindview Vector Illustration Stock Vector  (Royalty Free) 1879008571 | Shutterstock">
            <a:extLst>
              <a:ext uri="{FF2B5EF4-FFF2-40B4-BE49-F238E27FC236}">
                <a16:creationId xmlns:a16="http://schemas.microsoft.com/office/drawing/2014/main" id="{A3EB3C29-6595-42A2-829F-45FDAF7613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37" t="10611" r="10981" b="18265"/>
          <a:stretch/>
        </p:blipFill>
        <p:spPr bwMode="auto">
          <a:xfrm>
            <a:off x="428019" y="369652"/>
            <a:ext cx="1375840" cy="1361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A3E19C-1D3D-4AA7-85E8-3A5C42610408}"/>
              </a:ext>
            </a:extLst>
          </p:cNvPr>
          <p:cNvSpPr txBox="1"/>
          <p:nvPr/>
        </p:nvSpPr>
        <p:spPr>
          <a:xfrm>
            <a:off x="2149812" y="251730"/>
            <a:ext cx="9231549" cy="523220"/>
          </a:xfrm>
          <a:prstGeom prst="rect">
            <a:avLst/>
          </a:prstGeom>
          <a:noFill/>
        </p:spPr>
        <p:txBody>
          <a:bodyPr wrap="square" rtlCol="0">
            <a:spAutoFit/>
          </a:bodyPr>
          <a:lstStyle/>
          <a:p>
            <a:pPr algn="ctr"/>
            <a:r>
              <a:rPr lang="en-GB" sz="2800" b="1" dirty="0">
                <a:latin typeface="Comic Sans MS" panose="030F0702030302020204" pitchFamily="66" charset="0"/>
              </a:rPr>
              <a:t>Error Corrections</a:t>
            </a:r>
          </a:p>
        </p:txBody>
      </p:sp>
      <p:sp>
        <p:nvSpPr>
          <p:cNvPr id="5" name="TextBox 4">
            <a:extLst>
              <a:ext uri="{FF2B5EF4-FFF2-40B4-BE49-F238E27FC236}">
                <a16:creationId xmlns:a16="http://schemas.microsoft.com/office/drawing/2014/main" id="{0CD10FF0-E7F8-4B7D-BC70-03D2744C5CD2}"/>
              </a:ext>
            </a:extLst>
          </p:cNvPr>
          <p:cNvSpPr txBox="1"/>
          <p:nvPr/>
        </p:nvSpPr>
        <p:spPr>
          <a:xfrm>
            <a:off x="2149812" y="854168"/>
            <a:ext cx="9231549" cy="877356"/>
          </a:xfrm>
          <a:prstGeom prst="rect">
            <a:avLst/>
          </a:prstGeom>
          <a:noFill/>
        </p:spPr>
        <p:txBody>
          <a:bodyPr wrap="square" rtlCol="0">
            <a:spAutoFit/>
          </a:bodyPr>
          <a:lstStyle/>
          <a:p>
            <a:pPr>
              <a:lnSpc>
                <a:spcPct val="150000"/>
              </a:lnSpc>
            </a:pPr>
            <a:r>
              <a:rPr lang="en-GB" dirty="0">
                <a:latin typeface="Comic Sans MS" panose="030F0702030302020204" pitchFamily="66" charset="0"/>
              </a:rPr>
              <a:t>Please remember most learning comes from making and correcting errors </a:t>
            </a:r>
          </a:p>
          <a:p>
            <a:pPr>
              <a:lnSpc>
                <a:spcPct val="150000"/>
              </a:lnSpc>
            </a:pPr>
            <a:r>
              <a:rPr lang="en-GB" dirty="0">
                <a:latin typeface="Comic Sans MS" panose="030F0702030302020204" pitchFamily="66" charset="0"/>
              </a:rPr>
              <a:t>So how we do this is important.</a:t>
            </a:r>
          </a:p>
        </p:txBody>
      </p:sp>
      <p:sp>
        <p:nvSpPr>
          <p:cNvPr id="4" name="TextBox 3">
            <a:extLst>
              <a:ext uri="{FF2B5EF4-FFF2-40B4-BE49-F238E27FC236}">
                <a16:creationId xmlns:a16="http://schemas.microsoft.com/office/drawing/2014/main" id="{DD459CF2-863F-4A9F-AC06-8527735291C3}"/>
              </a:ext>
            </a:extLst>
          </p:cNvPr>
          <p:cNvSpPr txBox="1"/>
          <p:nvPr/>
        </p:nvSpPr>
        <p:spPr>
          <a:xfrm>
            <a:off x="428019" y="2947481"/>
            <a:ext cx="8083683" cy="1200329"/>
          </a:xfrm>
          <a:prstGeom prst="rect">
            <a:avLst/>
          </a:prstGeom>
          <a:noFill/>
        </p:spPr>
        <p:txBody>
          <a:bodyPr wrap="square" rtlCol="0">
            <a:spAutoFit/>
          </a:bodyPr>
          <a:lstStyle/>
          <a:p>
            <a:r>
              <a:rPr lang="en-GB" sz="2400" dirty="0">
                <a:latin typeface="Comic Sans MS" panose="030F0702030302020204" pitchFamily="66" charset="0"/>
              </a:rPr>
              <a:t>Error: </a:t>
            </a:r>
            <a:r>
              <a:rPr lang="en-GB" sz="2400" dirty="0">
                <a:solidFill>
                  <a:srgbClr val="FF0000"/>
                </a:solidFill>
                <a:latin typeface="Comic Sans MS" panose="030F0702030302020204" pitchFamily="66" charset="0"/>
              </a:rPr>
              <a:t>Child adds an /uh/ sound to letters </a:t>
            </a:r>
            <a:r>
              <a:rPr lang="en-GB" sz="2400" dirty="0" err="1">
                <a:solidFill>
                  <a:srgbClr val="FF0000"/>
                </a:solidFill>
                <a:latin typeface="Comic Sans MS" panose="030F0702030302020204" pitchFamily="66" charset="0"/>
              </a:rPr>
              <a:t>eg</a:t>
            </a:r>
            <a:r>
              <a:rPr lang="en-GB" sz="2400" dirty="0">
                <a:solidFill>
                  <a:srgbClr val="FF0000"/>
                </a:solidFill>
                <a:latin typeface="Comic Sans MS" panose="030F0702030302020204" pitchFamily="66" charset="0"/>
              </a:rPr>
              <a:t> </a:t>
            </a:r>
            <a:r>
              <a:rPr lang="en-GB" sz="2400" dirty="0" err="1">
                <a:solidFill>
                  <a:srgbClr val="FF0000"/>
                </a:solidFill>
                <a:latin typeface="Comic Sans MS" panose="030F0702030302020204" pitchFamily="66" charset="0"/>
              </a:rPr>
              <a:t>muh</a:t>
            </a:r>
            <a:r>
              <a:rPr lang="en-GB" sz="2400" dirty="0">
                <a:solidFill>
                  <a:srgbClr val="FF0000"/>
                </a:solidFill>
                <a:latin typeface="Comic Sans MS" panose="030F0702030302020204" pitchFamily="66" charset="0"/>
              </a:rPr>
              <a:t>.</a:t>
            </a:r>
          </a:p>
          <a:p>
            <a:endParaRPr lang="en-GB" sz="2400" dirty="0">
              <a:solidFill>
                <a:srgbClr val="FF0000"/>
              </a:solidFill>
              <a:latin typeface="Comic Sans MS" panose="030F0702030302020204" pitchFamily="66" charset="0"/>
            </a:endParaRPr>
          </a:p>
          <a:p>
            <a:r>
              <a:rPr lang="en-GB" sz="2400" dirty="0">
                <a:latin typeface="Comic Sans MS" panose="030F0702030302020204" pitchFamily="66" charset="0"/>
              </a:rPr>
              <a:t>Response: Say it like this /m/</a:t>
            </a:r>
          </a:p>
        </p:txBody>
      </p:sp>
    </p:spTree>
    <p:extLst>
      <p:ext uri="{BB962C8B-B14F-4D97-AF65-F5344CB8AC3E}">
        <p14:creationId xmlns:p14="http://schemas.microsoft.com/office/powerpoint/2010/main" val="37560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1D7E-C05F-4A55-B95E-F70CAC18D8E5}"/>
              </a:ext>
            </a:extLst>
          </p:cNvPr>
          <p:cNvSpPr/>
          <p:nvPr/>
        </p:nvSpPr>
        <p:spPr>
          <a:xfrm>
            <a:off x="408563" y="391332"/>
            <a:ext cx="11488366" cy="187807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What are we trying to teach in the initial code?</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24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 </a:t>
            </a:r>
            <a:endParaRPr kumimoji="0" lang="en-GB" sz="1600" b="0"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We want the children to learn that letters are symbols for sounds, so that when they see the letters </a:t>
            </a:r>
            <a:endParaRPr kumimoji="0" lang="en-GB" sz="1400" b="0"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endParaRPr>
          </a:p>
          <a:p>
            <a:pPr lvl="0" algn="ctr">
              <a:lnSpc>
                <a:spcPct val="115000"/>
              </a:lnSpc>
            </a:pP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&lt; </a:t>
            </a:r>
            <a:r>
              <a:rPr kumimoji="0" lang="en-GB" sz="18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s </a:t>
            </a: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&gt; &lt; </a:t>
            </a:r>
            <a:r>
              <a:rPr kumimoji="0" lang="en-GB" sz="18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p </a:t>
            </a:r>
            <a:r>
              <a:rPr lang="en-GB" kern="1400" dirty="0">
                <a:solidFill>
                  <a:srgbClr val="000000"/>
                </a:solidFill>
                <a:latin typeface="Comic Sans MS" panose="030F0702030302020204" pitchFamily="66" charset="0"/>
                <a:ea typeface="Times New Roman" panose="02020603050405020304" pitchFamily="18" charset="0"/>
              </a:rPr>
              <a:t>&gt; &lt; </a:t>
            </a:r>
            <a:r>
              <a:rPr lang="en-GB" b="1" kern="1400" dirty="0">
                <a:solidFill>
                  <a:srgbClr val="000000"/>
                </a:solidFill>
                <a:latin typeface="Comic Sans MS" panose="030F0702030302020204" pitchFamily="66" charset="0"/>
                <a:ea typeface="Times New Roman" panose="02020603050405020304" pitchFamily="18" charset="0"/>
              </a:rPr>
              <a:t>o </a:t>
            </a:r>
            <a:r>
              <a:rPr lang="en-GB" kern="1400" dirty="0">
                <a:solidFill>
                  <a:srgbClr val="000000"/>
                </a:solidFill>
                <a:latin typeface="Comic Sans MS" panose="030F0702030302020204" pitchFamily="66" charset="0"/>
                <a:ea typeface="Times New Roman" panose="02020603050405020304" pitchFamily="18" charset="0"/>
              </a:rPr>
              <a:t>&gt; </a:t>
            </a: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&lt; </a:t>
            </a:r>
            <a:r>
              <a:rPr kumimoji="0" lang="en-GB" sz="1800" b="1"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t </a:t>
            </a:r>
            <a:r>
              <a:rPr kumimoji="0" lang="en-GB" sz="1800" b="0" i="0" u="none" strike="noStrike" kern="1400" cap="none" spc="0" normalizeH="0" baseline="0" noProof="0" dirty="0">
                <a:ln>
                  <a:noFill/>
                </a:ln>
                <a:solidFill>
                  <a:srgbClr val="000000"/>
                </a:solidFill>
                <a:effectLst/>
                <a:uLnTx/>
                <a:uFillTx/>
                <a:latin typeface="Comic Sans MS" panose="030F0702030302020204" pitchFamily="66" charset="0"/>
                <a:ea typeface="Times New Roman" panose="02020603050405020304" pitchFamily="18" charset="0"/>
                <a:cs typeface="+mn-cs"/>
              </a:rPr>
              <a:t>&gt;, they say and hear /s/ /p/ /o/ /t/ ‘spot'. </a:t>
            </a:r>
            <a:endParaRPr kumimoji="0" lang="en-GB" sz="1400" b="0" i="0" u="none" strike="noStrike" kern="14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pic>
        <p:nvPicPr>
          <p:cNvPr id="1026" name="Picture 2" descr="Reading instructions - English - Learning with BBC Bitesize - BBC Bitesize">
            <a:extLst>
              <a:ext uri="{FF2B5EF4-FFF2-40B4-BE49-F238E27FC236}">
                <a16:creationId xmlns:a16="http://schemas.microsoft.com/office/drawing/2014/main" id="{25C97BDE-99E9-4A9A-8676-3D9FAEB40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73" r="39944"/>
          <a:stretch/>
        </p:blipFill>
        <p:spPr bwMode="auto">
          <a:xfrm>
            <a:off x="9792069" y="2479985"/>
            <a:ext cx="1526959" cy="1757322"/>
          </a:xfrm>
          <a:prstGeom prst="rect">
            <a:avLst/>
          </a:prstGeom>
          <a:noFill/>
          <a:ln w="38100">
            <a:solidFill>
              <a:srgbClr val="E9C4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EBD4A6-2519-40C2-9427-202BB9D7A980}"/>
              </a:ext>
            </a:extLst>
          </p:cNvPr>
          <p:cNvSpPr txBox="1"/>
          <p:nvPr/>
        </p:nvSpPr>
        <p:spPr>
          <a:xfrm>
            <a:off x="2121764" y="2741163"/>
            <a:ext cx="6498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“Say the sounds read the word.”</a:t>
            </a:r>
          </a:p>
        </p:txBody>
      </p:sp>
      <p:sp>
        <p:nvSpPr>
          <p:cNvPr id="4" name="TextBox 3">
            <a:extLst>
              <a:ext uri="{FF2B5EF4-FFF2-40B4-BE49-F238E27FC236}">
                <a16:creationId xmlns:a16="http://schemas.microsoft.com/office/drawing/2014/main" id="{07A06B95-B39F-4C32-BD97-E1C50EEE9518}"/>
              </a:ext>
            </a:extLst>
          </p:cNvPr>
          <p:cNvSpPr txBox="1"/>
          <p:nvPr/>
        </p:nvSpPr>
        <p:spPr>
          <a:xfrm>
            <a:off x="3081653" y="3429000"/>
            <a:ext cx="39505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spot</a:t>
            </a:r>
          </a:p>
        </p:txBody>
      </p:sp>
      <p:sp>
        <p:nvSpPr>
          <p:cNvPr id="9" name="TextBox 8">
            <a:extLst>
              <a:ext uri="{FF2B5EF4-FFF2-40B4-BE49-F238E27FC236}">
                <a16:creationId xmlns:a16="http://schemas.microsoft.com/office/drawing/2014/main" id="{09A9D4CB-B938-4A40-9984-C9F582A25011}"/>
              </a:ext>
            </a:extLst>
          </p:cNvPr>
          <p:cNvSpPr txBox="1"/>
          <p:nvPr/>
        </p:nvSpPr>
        <p:spPr>
          <a:xfrm>
            <a:off x="2212020" y="5543339"/>
            <a:ext cx="92342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Say the sounds point to the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Read the word – gesture left to right under the word</a:t>
            </a:r>
          </a:p>
        </p:txBody>
      </p:sp>
      <p:pic>
        <p:nvPicPr>
          <p:cNvPr id="1040" name="Picture 16" descr="Pointing Finger Clipart - Free Clipart Finger PNG Image | Transparent PNG  Free Download on SeekPNG">
            <a:extLst>
              <a:ext uri="{FF2B5EF4-FFF2-40B4-BE49-F238E27FC236}">
                <a16:creationId xmlns:a16="http://schemas.microsoft.com/office/drawing/2014/main" id="{630ABEB3-4D01-4067-8BEF-2B6B02391F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1200024" y="5387600"/>
            <a:ext cx="850718" cy="123480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70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ofreading Report Iconzoomfindview Vector Illustration Stock Vector  (Royalty Free) 1879008571 | Shutterstock">
            <a:extLst>
              <a:ext uri="{FF2B5EF4-FFF2-40B4-BE49-F238E27FC236}">
                <a16:creationId xmlns:a16="http://schemas.microsoft.com/office/drawing/2014/main" id="{A3EB3C29-6595-42A2-829F-45FDAF7613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37" t="10611" r="10981" b="18265"/>
          <a:stretch/>
        </p:blipFill>
        <p:spPr bwMode="auto">
          <a:xfrm>
            <a:off x="428019" y="369652"/>
            <a:ext cx="1375840" cy="1361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A3E19C-1D3D-4AA7-85E8-3A5C42610408}"/>
              </a:ext>
            </a:extLst>
          </p:cNvPr>
          <p:cNvSpPr txBox="1"/>
          <p:nvPr/>
        </p:nvSpPr>
        <p:spPr>
          <a:xfrm>
            <a:off x="2149811" y="214979"/>
            <a:ext cx="9231549" cy="584775"/>
          </a:xfrm>
          <a:prstGeom prst="rect">
            <a:avLst/>
          </a:prstGeom>
          <a:noFill/>
        </p:spPr>
        <p:txBody>
          <a:bodyPr wrap="square" rtlCol="0">
            <a:spAutoFit/>
          </a:bodyPr>
          <a:lstStyle/>
          <a:p>
            <a:pPr algn="ctr"/>
            <a:r>
              <a:rPr lang="en-GB" sz="3200" b="1" dirty="0">
                <a:latin typeface="Comic Sans MS" panose="030F0702030302020204" pitchFamily="66" charset="0"/>
              </a:rPr>
              <a:t>Error Corrections</a:t>
            </a:r>
          </a:p>
        </p:txBody>
      </p:sp>
      <p:sp>
        <p:nvSpPr>
          <p:cNvPr id="5" name="TextBox 4">
            <a:extLst>
              <a:ext uri="{FF2B5EF4-FFF2-40B4-BE49-F238E27FC236}">
                <a16:creationId xmlns:a16="http://schemas.microsoft.com/office/drawing/2014/main" id="{0CD10FF0-E7F8-4B7D-BC70-03D2744C5CD2}"/>
              </a:ext>
            </a:extLst>
          </p:cNvPr>
          <p:cNvSpPr txBox="1"/>
          <p:nvPr/>
        </p:nvSpPr>
        <p:spPr>
          <a:xfrm>
            <a:off x="2099158" y="854168"/>
            <a:ext cx="9231549" cy="877356"/>
          </a:xfrm>
          <a:prstGeom prst="rect">
            <a:avLst/>
          </a:prstGeom>
          <a:noFill/>
        </p:spPr>
        <p:txBody>
          <a:bodyPr wrap="square" rtlCol="0">
            <a:spAutoFit/>
          </a:bodyPr>
          <a:lstStyle/>
          <a:p>
            <a:pPr>
              <a:lnSpc>
                <a:spcPct val="150000"/>
              </a:lnSpc>
            </a:pPr>
            <a:r>
              <a:rPr lang="en-GB" dirty="0">
                <a:latin typeface="Comic Sans MS" panose="030F0702030302020204" pitchFamily="66" charset="0"/>
              </a:rPr>
              <a:t>Please remember most learning comes from making and correcting errors. </a:t>
            </a:r>
          </a:p>
          <a:p>
            <a:pPr>
              <a:lnSpc>
                <a:spcPct val="150000"/>
              </a:lnSpc>
            </a:pPr>
            <a:r>
              <a:rPr lang="en-GB" dirty="0">
                <a:latin typeface="Comic Sans MS" panose="030F0702030302020204" pitchFamily="66" charset="0"/>
              </a:rPr>
              <a:t>So how we do this is important.</a:t>
            </a:r>
          </a:p>
        </p:txBody>
      </p:sp>
      <p:sp>
        <p:nvSpPr>
          <p:cNvPr id="4" name="TextBox 3">
            <a:extLst>
              <a:ext uri="{FF2B5EF4-FFF2-40B4-BE49-F238E27FC236}">
                <a16:creationId xmlns:a16="http://schemas.microsoft.com/office/drawing/2014/main" id="{DD459CF2-863F-4A9F-AC06-8527735291C3}"/>
              </a:ext>
            </a:extLst>
          </p:cNvPr>
          <p:cNvSpPr txBox="1"/>
          <p:nvPr/>
        </p:nvSpPr>
        <p:spPr>
          <a:xfrm>
            <a:off x="428019" y="4108023"/>
            <a:ext cx="10544781" cy="1569660"/>
          </a:xfrm>
          <a:prstGeom prst="rect">
            <a:avLst/>
          </a:prstGeom>
          <a:noFill/>
        </p:spPr>
        <p:txBody>
          <a:bodyPr wrap="square" rtlCol="0">
            <a:spAutoFit/>
          </a:bodyPr>
          <a:lstStyle/>
          <a:p>
            <a:r>
              <a:rPr lang="en-GB" sz="2400" dirty="0">
                <a:latin typeface="Comic Sans MS" panose="030F0702030302020204" pitchFamily="66" charset="0"/>
              </a:rPr>
              <a:t>Error: 	</a:t>
            </a:r>
            <a:r>
              <a:rPr lang="en-GB" sz="2400" dirty="0">
                <a:solidFill>
                  <a:srgbClr val="FF0000"/>
                </a:solidFill>
                <a:latin typeface="Comic Sans MS" panose="030F0702030302020204" pitchFamily="66" charset="0"/>
              </a:rPr>
              <a:t>The child misses out a letter </a:t>
            </a:r>
            <a:r>
              <a:rPr lang="en-GB" sz="2400" dirty="0" err="1">
                <a:solidFill>
                  <a:srgbClr val="FF0000"/>
                </a:solidFill>
                <a:latin typeface="Comic Sans MS" panose="030F0702030302020204" pitchFamily="66" charset="0"/>
              </a:rPr>
              <a:t>e.g</a:t>
            </a:r>
            <a:r>
              <a:rPr lang="en-GB" sz="2400" dirty="0">
                <a:solidFill>
                  <a:srgbClr val="FF0000"/>
                </a:solidFill>
                <a:latin typeface="Comic Sans MS" panose="030F0702030302020204" pitchFamily="66" charset="0"/>
              </a:rPr>
              <a:t> says -  sot</a:t>
            </a:r>
          </a:p>
          <a:p>
            <a:endParaRPr lang="en-GB" sz="2400" dirty="0">
              <a:solidFill>
                <a:srgbClr val="FF0000"/>
              </a:solidFill>
              <a:latin typeface="Comic Sans MS" panose="030F0702030302020204" pitchFamily="66" charset="0"/>
            </a:endParaRPr>
          </a:p>
          <a:p>
            <a:r>
              <a:rPr lang="en-GB" sz="2400" dirty="0">
                <a:latin typeface="Comic Sans MS" panose="030F0702030302020204" pitchFamily="66" charset="0"/>
              </a:rPr>
              <a:t>Response: 	Point to the missing letter (p) and say if this were sot this 		letter wouldn’t be here. Say the sounds and read the word.</a:t>
            </a:r>
          </a:p>
        </p:txBody>
      </p:sp>
      <p:sp>
        <p:nvSpPr>
          <p:cNvPr id="7" name="TextBox 6">
            <a:extLst>
              <a:ext uri="{FF2B5EF4-FFF2-40B4-BE49-F238E27FC236}">
                <a16:creationId xmlns:a16="http://schemas.microsoft.com/office/drawing/2014/main" id="{401EC866-D458-4567-A98F-C2A4A9908586}"/>
              </a:ext>
            </a:extLst>
          </p:cNvPr>
          <p:cNvSpPr txBox="1"/>
          <p:nvPr/>
        </p:nvSpPr>
        <p:spPr>
          <a:xfrm>
            <a:off x="3237296" y="2192279"/>
            <a:ext cx="395056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spot</a:t>
            </a:r>
          </a:p>
        </p:txBody>
      </p:sp>
      <p:pic>
        <p:nvPicPr>
          <p:cNvPr id="8" name="Picture 16" descr="Pointing Finger Clipart - Free Clipart Finger PNG Image | Transparent PNG  Free Download on SeekPNG">
            <a:extLst>
              <a:ext uri="{FF2B5EF4-FFF2-40B4-BE49-F238E27FC236}">
                <a16:creationId xmlns:a16="http://schemas.microsoft.com/office/drawing/2014/main" id="{CF97C453-1E1F-4B97-A9A2-1FAE6A0648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28" t="288" r="27009" b="4242"/>
          <a:stretch/>
        </p:blipFill>
        <p:spPr bwMode="auto">
          <a:xfrm>
            <a:off x="11151419" y="4619115"/>
            <a:ext cx="850718" cy="1234808"/>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65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1451</Words>
  <Application>Microsoft Office PowerPoint</Application>
  <PresentationFormat>Widescreen</PresentationFormat>
  <Paragraphs>181</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Calibri Light</vt:lpstr>
      <vt:lpstr>Century Gothic</vt:lpstr>
      <vt:lpstr>Comic Sans MS</vt:lpstr>
      <vt:lpstr>Letter-join Print Plus 3</vt:lpstr>
      <vt:lpstr>Times New Roman</vt: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Howlett SAP</dc:creator>
  <cp:lastModifiedBy>H Howlett SAP</cp:lastModifiedBy>
  <cp:revision>27</cp:revision>
  <dcterms:created xsi:type="dcterms:W3CDTF">2022-11-27T17:44:59Z</dcterms:created>
  <dcterms:modified xsi:type="dcterms:W3CDTF">2023-09-19T18:43:45Z</dcterms:modified>
</cp:coreProperties>
</file>