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91" r:id="rId5"/>
    <p:sldId id="277" r:id="rId6"/>
    <p:sldId id="266" r:id="rId7"/>
    <p:sldId id="303" r:id="rId8"/>
    <p:sldId id="301" r:id="rId9"/>
    <p:sldId id="304" r:id="rId10"/>
    <p:sldId id="305" r:id="rId11"/>
    <p:sldId id="267" r:id="rId12"/>
    <p:sldId id="306" r:id="rId13"/>
    <p:sldId id="272" r:id="rId14"/>
    <p:sldId id="292" r:id="rId15"/>
    <p:sldId id="293" r:id="rId16"/>
    <p:sldId id="294" r:id="rId17"/>
    <p:sldId id="295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33FF"/>
    <a:srgbClr val="00CC00"/>
    <a:srgbClr val="1F497D"/>
    <a:srgbClr val="7BA8DF"/>
    <a:srgbClr val="006600"/>
    <a:srgbClr val="FFD9FF"/>
    <a:srgbClr val="FF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543D-52ED-4DB2-974D-D9E201976D5D}" type="datetimeFigureOut">
              <a:rPr lang="en-GB" smtClean="0"/>
              <a:t>03/07/2021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6D67D-44D1-4430-9AD6-41CF76E7D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210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543D-52ED-4DB2-974D-D9E201976D5D}" type="datetimeFigureOut">
              <a:rPr lang="en-GB" smtClean="0"/>
              <a:t>03/07/2021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6D67D-44D1-4430-9AD6-41CF76E7D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22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543D-52ED-4DB2-974D-D9E201976D5D}" type="datetimeFigureOut">
              <a:rPr lang="en-GB" smtClean="0"/>
              <a:t>03/07/2021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6D67D-44D1-4430-9AD6-41CF76E7D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768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10F-9E5C-4352-9074-E7D221E2A58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03/07/2021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314-861A-4C08-B9CF-51ED148D19E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51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10F-9E5C-4352-9074-E7D221E2A58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03/07/2021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314-861A-4C08-B9CF-51ED148D19E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97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10F-9E5C-4352-9074-E7D221E2A58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03/07/2021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314-861A-4C08-B9CF-51ED148D19E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71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10F-9E5C-4352-9074-E7D221E2A58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03/07/2021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314-861A-4C08-B9CF-51ED148D19E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56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10F-9E5C-4352-9074-E7D221E2A58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03/07/2021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314-861A-4C08-B9CF-51ED148D19E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1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10F-9E5C-4352-9074-E7D221E2A58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03/07/2021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314-861A-4C08-B9CF-51ED148D19E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35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10F-9E5C-4352-9074-E7D221E2A58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03/07/2021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314-861A-4C08-B9CF-51ED148D19E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22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10F-9E5C-4352-9074-E7D221E2A58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03/07/2021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314-861A-4C08-B9CF-51ED148D19E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5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543D-52ED-4DB2-974D-D9E201976D5D}" type="datetimeFigureOut">
              <a:rPr lang="en-GB" smtClean="0"/>
              <a:t>03/07/2021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6D67D-44D1-4430-9AD6-41CF76E7D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07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10F-9E5C-4352-9074-E7D221E2A58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03/07/2021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314-861A-4C08-B9CF-51ED148D19E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34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10F-9E5C-4352-9074-E7D221E2A58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03/07/2021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314-861A-4C08-B9CF-51ED148D19E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66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10F-9E5C-4352-9074-E7D221E2A58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03/07/2021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314-861A-4C08-B9CF-51ED148D19E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39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275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9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44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38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181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82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9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543D-52ED-4DB2-974D-D9E201976D5D}" type="datetimeFigureOut">
              <a:rPr lang="en-GB" smtClean="0"/>
              <a:t>03/07/2021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6D67D-44D1-4430-9AD6-41CF76E7D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463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514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226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724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24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98DE-901F-4A56-90B0-B0D27EECE371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03/07/2021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B0F1-40C8-40DB-B6E8-29D7453FF9FD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0029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98DE-901F-4A56-90B0-B0D27EECE371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03/07/2021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B0F1-40C8-40DB-B6E8-29D7453FF9FD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7534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98DE-901F-4A56-90B0-B0D27EECE371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03/07/2021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B0F1-40C8-40DB-B6E8-29D7453FF9FD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4236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98DE-901F-4A56-90B0-B0D27EECE371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03/07/2021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B0F1-40C8-40DB-B6E8-29D7453FF9FD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445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98DE-901F-4A56-90B0-B0D27EECE371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03/07/2021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B0F1-40C8-40DB-B6E8-29D7453FF9FD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286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98DE-901F-4A56-90B0-B0D27EECE371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03/07/2021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B0F1-40C8-40DB-B6E8-29D7453FF9FD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9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543D-52ED-4DB2-974D-D9E201976D5D}" type="datetimeFigureOut">
              <a:rPr lang="en-GB" smtClean="0"/>
              <a:t>03/07/2021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6D67D-44D1-4430-9AD6-41CF76E7D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4423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98DE-901F-4A56-90B0-B0D27EECE371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03/07/2021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B0F1-40C8-40DB-B6E8-29D7453FF9FD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004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98DE-901F-4A56-90B0-B0D27EECE371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03/07/2021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B0F1-40C8-40DB-B6E8-29D7453FF9FD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830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98DE-901F-4A56-90B0-B0D27EECE371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03/07/2021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B0F1-40C8-40DB-B6E8-29D7453FF9FD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4559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98DE-901F-4A56-90B0-B0D27EECE371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03/07/2021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B0F1-40C8-40DB-B6E8-29D7453FF9FD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832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98DE-901F-4A56-90B0-B0D27EECE371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03/07/2021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B0F1-40C8-40DB-B6E8-29D7453FF9FD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84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543D-52ED-4DB2-974D-D9E201976D5D}" type="datetimeFigureOut">
              <a:rPr lang="en-GB" smtClean="0"/>
              <a:t>03/07/2021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6D67D-44D1-4430-9AD6-41CF76E7D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403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543D-52ED-4DB2-974D-D9E201976D5D}" type="datetimeFigureOut">
              <a:rPr lang="en-GB" smtClean="0"/>
              <a:t>03/07/2021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6D67D-44D1-4430-9AD6-41CF76E7D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08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543D-52ED-4DB2-974D-D9E201976D5D}" type="datetimeFigureOut">
              <a:rPr lang="en-GB" smtClean="0"/>
              <a:t>03/07/2021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6D67D-44D1-4430-9AD6-41CF76E7D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70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543D-52ED-4DB2-974D-D9E201976D5D}" type="datetimeFigureOut">
              <a:rPr lang="en-GB" smtClean="0"/>
              <a:t>03/07/2021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6D67D-44D1-4430-9AD6-41CF76E7D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66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543D-52ED-4DB2-974D-D9E201976D5D}" type="datetimeFigureOut">
              <a:rPr lang="en-GB" smtClean="0"/>
              <a:t>03/07/2021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6D67D-44D1-4430-9AD6-41CF76E7D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89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A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4543D-52ED-4DB2-974D-D9E201976D5D}" type="datetimeFigureOut">
              <a:rPr lang="en-GB" smtClean="0"/>
              <a:t>03/07/2021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6D67D-44D1-4430-9AD6-41CF76E7D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14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A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310F-9E5C-4352-9074-E7D221E2A58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03/07/2021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00314-861A-4C08-B9CF-51ED148D19E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4791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A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6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A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198DE-901F-4A56-90B0-B0D27EECE371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03/07/2021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3B0F1-40C8-40DB-B6E8-29D7453FF9FD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475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32656"/>
            <a:ext cx="4368366" cy="6179124"/>
          </a:xfrm>
          <a:prstGeom prst="rect">
            <a:avLst/>
          </a:prstGeom>
        </p:spPr>
      </p:pic>
      <p:pic>
        <p:nvPicPr>
          <p:cNvPr id="2" name="06 Vaughan Williams- Fantasia On 'Greensleeves'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6336" y="332656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1052736"/>
            <a:ext cx="1872208" cy="2965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dirty="0" smtClean="0">
                <a:latin typeface="Comic Sans MS" panose="030F0702030302020204" pitchFamily="66" charset="0"/>
              </a:rPr>
              <a:t>Making the Right Choices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1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4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4" descr="8czngXAMi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129281"/>
            <a:ext cx="1188114" cy="92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" name="Picture 64" descr="8czngXAMi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63380" y="5666898"/>
            <a:ext cx="1259632" cy="97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88697" y="222843"/>
            <a:ext cx="47761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The Lord’s Prayer </a:t>
            </a:r>
            <a:endParaRPr lang="en-GB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795" y="5916241"/>
            <a:ext cx="7128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I’ll now lead a prayer, listen and if you wish to make the prayer your own join in with the Amen at the end.</a:t>
            </a:r>
            <a:endParaRPr lang="en-GB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723" y="1022593"/>
            <a:ext cx="8339444" cy="4734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60"/>
              </a:lnSpc>
            </a:pPr>
            <a:r>
              <a:rPr lang="en-US" sz="23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Our </a:t>
            </a:r>
            <a:r>
              <a:rPr lang="en-US" sz="2300" dirty="0">
                <a:solidFill>
                  <a:srgbClr val="0000FF"/>
                </a:solidFill>
                <a:latin typeface="Comic Sans MS" panose="030F0702030302020204" pitchFamily="66" charset="0"/>
              </a:rPr>
              <a:t>Father in heaven, </a:t>
            </a:r>
            <a:r>
              <a:rPr lang="en-US" sz="23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hallowed </a:t>
            </a:r>
            <a:r>
              <a:rPr lang="en-US" sz="2300" dirty="0">
                <a:solidFill>
                  <a:srgbClr val="0000FF"/>
                </a:solidFill>
                <a:latin typeface="Comic Sans MS" panose="030F0702030302020204" pitchFamily="66" charset="0"/>
              </a:rPr>
              <a:t>be your name, 	</a:t>
            </a:r>
            <a:endParaRPr lang="en-GB" sz="23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ts val="4100"/>
              </a:lnSpc>
            </a:pPr>
            <a:r>
              <a:rPr lang="en-US" sz="2300" dirty="0">
                <a:solidFill>
                  <a:srgbClr val="0000FF"/>
                </a:solidFill>
                <a:latin typeface="Comic Sans MS" panose="030F0702030302020204" pitchFamily="66" charset="0"/>
              </a:rPr>
              <a:t>Your kingdom come, </a:t>
            </a:r>
            <a:endParaRPr lang="en-US" sz="2300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ts val="4100"/>
              </a:lnSpc>
            </a:pPr>
            <a:r>
              <a:rPr lang="en-US" sz="23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your </a:t>
            </a:r>
            <a:r>
              <a:rPr lang="en-US" sz="2300" dirty="0">
                <a:solidFill>
                  <a:srgbClr val="0000FF"/>
                </a:solidFill>
                <a:latin typeface="Comic Sans MS" panose="030F0702030302020204" pitchFamily="66" charset="0"/>
              </a:rPr>
              <a:t>will be done, </a:t>
            </a:r>
            <a:r>
              <a:rPr lang="en-US" sz="23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on </a:t>
            </a:r>
            <a:r>
              <a:rPr lang="en-US" sz="2300" dirty="0">
                <a:solidFill>
                  <a:srgbClr val="0000FF"/>
                </a:solidFill>
                <a:latin typeface="Comic Sans MS" panose="030F0702030302020204" pitchFamily="66" charset="0"/>
              </a:rPr>
              <a:t>earth as in heaven. 	</a:t>
            </a:r>
            <a:endParaRPr lang="en-GB" sz="23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ts val="4100"/>
              </a:lnSpc>
            </a:pPr>
            <a:r>
              <a:rPr lang="en-US" sz="2300" dirty="0">
                <a:solidFill>
                  <a:srgbClr val="0000FF"/>
                </a:solidFill>
                <a:latin typeface="Comic Sans MS" panose="030F0702030302020204" pitchFamily="66" charset="0"/>
              </a:rPr>
              <a:t>Give us today our daily bread. 	</a:t>
            </a:r>
            <a:endParaRPr lang="en-GB" sz="23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ts val="4100"/>
              </a:lnSpc>
            </a:pPr>
            <a:r>
              <a:rPr lang="en-US" sz="2300" dirty="0">
                <a:solidFill>
                  <a:srgbClr val="0000FF"/>
                </a:solidFill>
                <a:latin typeface="Comic Sans MS" panose="030F0702030302020204" pitchFamily="66" charset="0"/>
              </a:rPr>
              <a:t>Forgive us our sins as we forgive those who sin against </a:t>
            </a:r>
            <a:r>
              <a:rPr lang="en-US" sz="23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us</a:t>
            </a:r>
            <a:endParaRPr lang="en-GB" sz="23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ts val="4100"/>
              </a:lnSpc>
            </a:pPr>
            <a:r>
              <a:rPr lang="en-US" sz="2300" dirty="0">
                <a:solidFill>
                  <a:srgbClr val="0000FF"/>
                </a:solidFill>
                <a:latin typeface="Comic Sans MS" panose="030F0702030302020204" pitchFamily="66" charset="0"/>
              </a:rPr>
              <a:t>Lead us not into temptation but deliver us from evil</a:t>
            </a:r>
            <a:r>
              <a:rPr lang="en-US" sz="23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. </a:t>
            </a:r>
            <a:endParaRPr lang="en-GB" sz="23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ts val="4100"/>
              </a:lnSpc>
            </a:pPr>
            <a:r>
              <a:rPr lang="en-US" sz="2300" dirty="0">
                <a:solidFill>
                  <a:srgbClr val="0000FF"/>
                </a:solidFill>
                <a:latin typeface="Comic Sans MS" panose="030F0702030302020204" pitchFamily="66" charset="0"/>
              </a:rPr>
              <a:t>For the kingdom, the power, and the glory are </a:t>
            </a:r>
            <a:r>
              <a:rPr lang="en-US" sz="23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yours </a:t>
            </a:r>
            <a:endParaRPr lang="en-GB" sz="23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ts val="4100"/>
              </a:lnSpc>
            </a:pPr>
            <a:r>
              <a:rPr lang="en-US" sz="2300" dirty="0">
                <a:solidFill>
                  <a:srgbClr val="0000FF"/>
                </a:solidFill>
                <a:latin typeface="Comic Sans MS" panose="030F0702030302020204" pitchFamily="66" charset="0"/>
              </a:rPr>
              <a:t>now and for ever. 	 </a:t>
            </a:r>
            <a:endParaRPr lang="en-GB" sz="23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ts val="4100"/>
              </a:lnSpc>
            </a:pPr>
            <a:r>
              <a:rPr lang="en-US" sz="2300" dirty="0">
                <a:solidFill>
                  <a:srgbClr val="0000FF"/>
                </a:solidFill>
                <a:latin typeface="Comic Sans MS" panose="030F0702030302020204" pitchFamily="66" charset="0"/>
              </a:rPr>
              <a:t>Amen.</a:t>
            </a:r>
            <a:endParaRPr lang="en-GB" sz="23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97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Let's sing along! - Intelligent Peo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25649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9269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Let’s sing</a:t>
            </a:r>
          </a:p>
        </p:txBody>
      </p:sp>
    </p:spTree>
    <p:extLst>
      <p:ext uri="{BB962C8B-B14F-4D97-AF65-F5344CB8AC3E}">
        <p14:creationId xmlns:p14="http://schemas.microsoft.com/office/powerpoint/2010/main" val="23163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43607" y="764704"/>
            <a:ext cx="7488831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Truthfulness: Seek Ye First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US" sz="1400" i="1" dirty="0">
                <a:solidFill>
                  <a:prstClr val="black"/>
                </a:solidFill>
                <a:latin typeface="Comic Sans MS" panose="030F0702030302020204" pitchFamily="66" charset="0"/>
              </a:rPr>
              <a:t>written by Karen Lafferty</a:t>
            </a:r>
            <a:endParaRPr lang="en-GB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prstClr val="black"/>
                </a:solidFill>
                <a:latin typeface="Comic Sans MS" panose="030F0702030302020204" pitchFamily="66" charset="0"/>
              </a:rPr>
              <a:t> </a:t>
            </a:r>
            <a:endParaRPr lang="en-US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Seek 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ye first the kingdom of God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And His righteousness;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And all these things shall be added unto you.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Hallelu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, Hallelujah!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Hallelujah, Hallelujah, Hallelujah,  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Hallelu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, Hallelujah!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 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Truth Seek Ye Firs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0352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8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7624" y="908720"/>
            <a:ext cx="698477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Ask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, and it shall be given unto you;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Seek, and you shall find.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Knock, and it shall be opened unto you.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Hallelu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, Hallelujah!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Hallelujah, Hallelujah, Hallelujah,  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Hallelu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, Hallelujah!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 </a:t>
            </a:r>
            <a:endParaRPr lang="en-GB" sz="2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1323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7624" y="404664"/>
            <a:ext cx="741682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 </a:t>
            </a:r>
            <a:endParaRPr lang="en-GB" sz="2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You 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shall not live by bread alone,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But by every word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That proceeds out from the mouth of </a:t>
            </a:r>
            <a:r>
              <a:rPr lang="en-US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the Lord.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Hallelu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, Hallelujah!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Hallelujah, Hallelujah, Hallelujah,  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Hallelu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, Hallelujah!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5600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55"/>
          <p:cNvSpPr>
            <a:spLocks noChangeArrowheads="1"/>
          </p:cNvSpPr>
          <p:nvPr/>
        </p:nvSpPr>
        <p:spPr bwMode="auto">
          <a:xfrm>
            <a:off x="244639" y="367332"/>
            <a:ext cx="8769517" cy="5971291"/>
          </a:xfrm>
          <a:prstGeom prst="rect">
            <a:avLst/>
          </a:prstGeom>
          <a:solidFill>
            <a:srgbClr val="4169E1"/>
          </a:solidFill>
          <a:ln w="76200" algn="in">
            <a:solidFill>
              <a:srgbClr val="000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7224" name="Picture 56" descr="8czngXAMi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103" y="3079287"/>
            <a:ext cx="729248" cy="56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7178" name="Group 57"/>
          <p:cNvGrpSpPr>
            <a:grpSpLocks/>
          </p:cNvGrpSpPr>
          <p:nvPr/>
        </p:nvGrpSpPr>
        <p:grpSpPr bwMode="auto">
          <a:xfrm>
            <a:off x="413321" y="509103"/>
            <a:ext cx="1197206" cy="1331554"/>
            <a:chOff x="117554189" y="106621729"/>
            <a:chExt cx="1492624" cy="1598781"/>
          </a:xfrm>
        </p:grpSpPr>
        <p:sp>
          <p:nvSpPr>
            <p:cNvPr id="7198" name="Oval 58"/>
            <p:cNvSpPr>
              <a:spLocks noChangeArrowheads="1"/>
            </p:cNvSpPr>
            <p:nvPr/>
          </p:nvSpPr>
          <p:spPr bwMode="auto">
            <a:xfrm>
              <a:off x="117554189" y="106621729"/>
              <a:ext cx="1492624" cy="158675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pic>
          <p:nvPicPr>
            <p:cNvPr id="7227" name="Picture 59" descr="logo 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0" b="-20097"/>
            <a:stretch>
              <a:fillRect/>
            </a:stretch>
          </p:blipFill>
          <p:spPr bwMode="auto">
            <a:xfrm>
              <a:off x="117616274" y="106623895"/>
              <a:ext cx="1387515" cy="159661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grpSp>
        <p:nvGrpSpPr>
          <p:cNvPr id="7179" name="Group 60"/>
          <p:cNvGrpSpPr>
            <a:grpSpLocks/>
          </p:cNvGrpSpPr>
          <p:nvPr/>
        </p:nvGrpSpPr>
        <p:grpSpPr bwMode="auto">
          <a:xfrm>
            <a:off x="1213230" y="539617"/>
            <a:ext cx="6832335" cy="5644560"/>
            <a:chOff x="106352789" y="106850329"/>
            <a:chExt cx="7920317" cy="6736977"/>
          </a:xfrm>
        </p:grpSpPr>
        <p:sp>
          <p:nvSpPr>
            <p:cNvPr id="7195" name="Oval 61"/>
            <p:cNvSpPr>
              <a:spLocks noChangeArrowheads="1"/>
            </p:cNvSpPr>
            <p:nvPr/>
          </p:nvSpPr>
          <p:spPr bwMode="auto">
            <a:xfrm>
              <a:off x="106352789" y="106850329"/>
              <a:ext cx="7920317" cy="6736977"/>
            </a:xfrm>
            <a:prstGeom prst="ellipse">
              <a:avLst/>
            </a:prstGeom>
            <a:solidFill>
              <a:srgbClr val="D0DAF8"/>
            </a:solidFill>
            <a:ln w="57150" algn="in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pic>
          <p:nvPicPr>
            <p:cNvPr id="7230" name="Picture 62" descr="Community Group Crowd - Free vector graphic on Pixab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72870" y="106997531"/>
              <a:ext cx="7676239" cy="6463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7" name="Text Box 63"/>
            <p:cNvSpPr txBox="1">
              <a:spLocks noChangeArrowheads="1"/>
            </p:cNvSpPr>
            <p:nvPr/>
          </p:nvSpPr>
          <p:spPr bwMode="auto">
            <a:xfrm>
              <a:off x="107578661" y="107799804"/>
              <a:ext cx="5418659" cy="5067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dirty="0" smtClean="0">
                  <a:solidFill>
                    <a:prstClr val="black"/>
                  </a:solidFill>
                  <a:latin typeface="Comic Sans MS" pitchFamily="66" charset="0"/>
                  <a:cs typeface="Arial" pitchFamily="34" charset="0"/>
                </a:rPr>
                <a:t>Dear God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dirty="0" smtClean="0">
                  <a:solidFill>
                    <a:prstClr val="black"/>
                  </a:solidFill>
                  <a:latin typeface="Comic Sans MS" pitchFamily="66" charset="0"/>
                  <a:cs typeface="Arial" pitchFamily="34" charset="0"/>
                </a:rPr>
                <a:t>Thank you for our school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dirty="0" smtClean="0">
                  <a:solidFill>
                    <a:prstClr val="black"/>
                  </a:solidFill>
                  <a:latin typeface="Comic Sans MS" pitchFamily="66" charset="0"/>
                  <a:cs typeface="Arial" pitchFamily="34" charset="0"/>
                </a:rPr>
                <a:t>and the amazing opportunities we have.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i="1" dirty="0" smtClean="0">
                  <a:solidFill>
                    <a:srgbClr val="FF0000"/>
                  </a:solidFill>
                  <a:latin typeface="Comic Sans MS" pitchFamily="66" charset="0"/>
                  <a:cs typeface="Arial" pitchFamily="34" charset="0"/>
                </a:rPr>
                <a:t>Thank you God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dirty="0" smtClean="0">
                  <a:solidFill>
                    <a:prstClr val="black"/>
                  </a:solidFill>
                  <a:latin typeface="Comic Sans MS" pitchFamily="66" charset="0"/>
                  <a:cs typeface="Arial" pitchFamily="34" charset="0"/>
                </a:rPr>
                <a:t>Thank you for all the work we do and the new things we learn.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i="1" dirty="0" smtClean="0">
                  <a:solidFill>
                    <a:srgbClr val="FF0000"/>
                  </a:solidFill>
                  <a:latin typeface="Comic Sans MS" pitchFamily="66" charset="0"/>
                  <a:cs typeface="Arial" pitchFamily="34" charset="0"/>
                </a:rPr>
                <a:t>Thank you God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dirty="0" smtClean="0">
                  <a:solidFill>
                    <a:prstClr val="black"/>
                  </a:solidFill>
                  <a:latin typeface="Comic Sans MS" pitchFamily="66" charset="0"/>
                  <a:cs typeface="Arial" pitchFamily="34" charset="0"/>
                </a:rPr>
                <a:t>Thank you for our church and school community.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i="1" dirty="0" smtClean="0">
                  <a:solidFill>
                    <a:srgbClr val="FF0000"/>
                  </a:solidFill>
                  <a:latin typeface="Comic Sans MS" pitchFamily="66" charset="0"/>
                  <a:cs typeface="Arial" pitchFamily="34" charset="0"/>
                </a:rPr>
                <a:t>Thank you God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dirty="0" smtClean="0">
                  <a:solidFill>
                    <a:prstClr val="black"/>
                  </a:solidFill>
                  <a:latin typeface="Comic Sans MS" pitchFamily="66" charset="0"/>
                  <a:cs typeface="Arial" pitchFamily="34" charset="0"/>
                </a:rPr>
                <a:t>Help us to make the right decisions.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i="1" dirty="0" smtClean="0">
                  <a:solidFill>
                    <a:srgbClr val="FF0000"/>
                  </a:solidFill>
                  <a:latin typeface="Comic Sans MS" pitchFamily="66" charset="0"/>
                  <a:cs typeface="Arial" pitchFamily="34" charset="0"/>
                </a:rPr>
                <a:t>Help us God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dirty="0" smtClean="0">
                  <a:solidFill>
                    <a:prstClr val="black"/>
                  </a:solidFill>
                  <a:latin typeface="Comic Sans MS" pitchFamily="66" charset="0"/>
                  <a:cs typeface="Arial" pitchFamily="34" charset="0"/>
                </a:rPr>
                <a:t>Help us to consider the needs of others.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dirty="0" smtClean="0">
                  <a:solidFill>
                    <a:prstClr val="black"/>
                  </a:solidFill>
                  <a:latin typeface="Comic Sans MS" pitchFamily="66" charset="0"/>
                  <a:cs typeface="Arial" pitchFamily="34" charset="0"/>
                </a:rPr>
                <a:t>and to be a good friend.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i="1" dirty="0" smtClean="0">
                  <a:solidFill>
                    <a:srgbClr val="FF0000"/>
                  </a:solidFill>
                  <a:latin typeface="Comic Sans MS" pitchFamily="66" charset="0"/>
                  <a:cs typeface="Arial" pitchFamily="34" charset="0"/>
                </a:rPr>
                <a:t> Help us God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dirty="0" smtClean="0">
                  <a:solidFill>
                    <a:prstClr val="black"/>
                  </a:solidFill>
                  <a:latin typeface="Comic Sans MS" pitchFamily="66" charset="0"/>
                  <a:cs typeface="Arial" pitchFamily="34" charset="0"/>
                </a:rPr>
                <a:t>Hear our prayer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i="1" dirty="0" smtClean="0">
                  <a:solidFill>
                    <a:srgbClr val="FF0000"/>
                  </a:solidFill>
                  <a:latin typeface="Comic Sans MS" pitchFamily="66" charset="0"/>
                  <a:cs typeface="Arial" pitchFamily="34" charset="0"/>
                </a:rPr>
                <a:t>Amen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sz="1200" b="1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sz="1600" b="1" i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dirty="0" smtClean="0">
                  <a:solidFill>
                    <a:prstClr val="black"/>
                  </a:solidFill>
                  <a:latin typeface="Comic Sans MS" pitchFamily="66" charset="0"/>
                  <a:cs typeface="Arial" pitchFamily="34" charset="0"/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232" name="Picture 64" descr="8czngXAMi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0377" y="3079287"/>
            <a:ext cx="729248" cy="56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7181" name="Group 65"/>
          <p:cNvGrpSpPr>
            <a:grpSpLocks/>
          </p:cNvGrpSpPr>
          <p:nvPr/>
        </p:nvGrpSpPr>
        <p:grpSpPr bwMode="auto">
          <a:xfrm>
            <a:off x="542128" y="4961048"/>
            <a:ext cx="939592" cy="1149192"/>
            <a:chOff x="105359948" y="112126059"/>
            <a:chExt cx="1089213" cy="1371600"/>
          </a:xfrm>
        </p:grpSpPr>
        <p:grpSp>
          <p:nvGrpSpPr>
            <p:cNvPr id="7190" name="Group 66"/>
            <p:cNvGrpSpPr>
              <a:grpSpLocks/>
            </p:cNvGrpSpPr>
            <p:nvPr/>
          </p:nvGrpSpPr>
          <p:grpSpPr bwMode="auto">
            <a:xfrm>
              <a:off x="105359948" y="112126059"/>
              <a:ext cx="1089213" cy="1371600"/>
              <a:chOff x="105283748" y="112087959"/>
              <a:chExt cx="1089213" cy="1371600"/>
            </a:xfrm>
          </p:grpSpPr>
          <p:sp>
            <p:nvSpPr>
              <p:cNvPr id="7193" name="Oval 67"/>
              <p:cNvSpPr>
                <a:spLocks noChangeArrowheads="1"/>
              </p:cNvSpPr>
              <p:nvPr/>
            </p:nvSpPr>
            <p:spPr bwMode="auto">
              <a:xfrm>
                <a:off x="105283748" y="112087959"/>
                <a:ext cx="1089213" cy="1371600"/>
              </a:xfrm>
              <a:prstGeom prst="ellipse">
                <a:avLst/>
              </a:prstGeom>
              <a:solidFill>
                <a:srgbClr val="D0DAF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in">
                    <a:solidFill>
                      <a:srgbClr val="0000C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pic>
            <p:nvPicPr>
              <p:cNvPr id="7236" name="Picture 68" descr="Icon Hands #22670 - Free Icons Library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941" t="4004" r="39999" b="70837"/>
              <a:stretch>
                <a:fillRect/>
              </a:stretch>
            </p:blipFill>
            <p:spPr bwMode="auto">
              <a:xfrm>
                <a:off x="105470334" y="112499594"/>
                <a:ext cx="709884" cy="8807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92" name="Text Box 69"/>
            <p:cNvSpPr txBox="1">
              <a:spLocks noChangeArrowheads="1"/>
            </p:cNvSpPr>
            <p:nvPr/>
          </p:nvSpPr>
          <p:spPr bwMode="auto">
            <a:xfrm>
              <a:off x="105422865" y="112264227"/>
              <a:ext cx="963379" cy="304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dirty="0" smtClean="0">
                  <a:solidFill>
                    <a:srgbClr val="000000"/>
                  </a:solidFill>
                  <a:latin typeface="Comic Sans MS" pitchFamily="66" charset="0"/>
                  <a:cs typeface="Arial" pitchFamily="34" charset="0"/>
                </a:rPr>
                <a:t>Inspire</a:t>
              </a:r>
              <a:endParaRPr lang="en-US" alt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183" name="Group 70"/>
          <p:cNvGrpSpPr>
            <a:grpSpLocks/>
          </p:cNvGrpSpPr>
          <p:nvPr/>
        </p:nvGrpSpPr>
        <p:grpSpPr bwMode="auto">
          <a:xfrm>
            <a:off x="7810426" y="600285"/>
            <a:ext cx="1016924" cy="1149192"/>
            <a:chOff x="113883142" y="106796541"/>
            <a:chExt cx="1178859" cy="1371600"/>
          </a:xfrm>
        </p:grpSpPr>
        <p:sp>
          <p:nvSpPr>
            <p:cNvPr id="7188" name="Oval 71"/>
            <p:cNvSpPr>
              <a:spLocks noChangeArrowheads="1"/>
            </p:cNvSpPr>
            <p:nvPr/>
          </p:nvSpPr>
          <p:spPr bwMode="auto">
            <a:xfrm>
              <a:off x="113927965" y="106796541"/>
              <a:ext cx="1089213" cy="1371600"/>
            </a:xfrm>
            <a:prstGeom prst="ellipse">
              <a:avLst/>
            </a:prstGeom>
            <a:solidFill>
              <a:srgbClr val="D0DA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in">
                  <a:solidFill>
                    <a:srgbClr val="0000C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189" name="Text Box 72"/>
            <p:cNvSpPr txBox="1">
              <a:spLocks noChangeArrowheads="1"/>
            </p:cNvSpPr>
            <p:nvPr/>
          </p:nvSpPr>
          <p:spPr bwMode="auto">
            <a:xfrm>
              <a:off x="114155725" y="107787479"/>
              <a:ext cx="705622" cy="187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dirty="0" smtClean="0">
                  <a:solidFill>
                    <a:srgbClr val="000000"/>
                  </a:solidFill>
                  <a:latin typeface="Comic Sans MS" pitchFamily="66" charset="0"/>
                  <a:cs typeface="Arial" pitchFamily="34" charset="0"/>
                </a:rPr>
                <a:t>Care</a:t>
              </a:r>
              <a:endParaRPr lang="en-US" alt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241" name="Picture 73" descr="Giving Hands Icon #316431 - Free Icons Librar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83142" y="106796541"/>
              <a:ext cx="1178859" cy="1178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84" name="Group 74"/>
          <p:cNvGrpSpPr>
            <a:grpSpLocks/>
          </p:cNvGrpSpPr>
          <p:nvPr/>
        </p:nvGrpSpPr>
        <p:grpSpPr bwMode="auto">
          <a:xfrm>
            <a:off x="7849092" y="4961048"/>
            <a:ext cx="939592" cy="1149192"/>
            <a:chOff x="109600253" y="112081236"/>
            <a:chExt cx="1089213" cy="1371600"/>
          </a:xfrm>
        </p:grpSpPr>
        <p:sp>
          <p:nvSpPr>
            <p:cNvPr id="7185" name="Oval 75"/>
            <p:cNvSpPr>
              <a:spLocks noChangeArrowheads="1"/>
            </p:cNvSpPr>
            <p:nvPr/>
          </p:nvSpPr>
          <p:spPr bwMode="auto">
            <a:xfrm>
              <a:off x="109600253" y="112081236"/>
              <a:ext cx="1089213" cy="1371600"/>
            </a:xfrm>
            <a:prstGeom prst="ellipse">
              <a:avLst/>
            </a:prstGeom>
            <a:solidFill>
              <a:srgbClr val="D0DA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in">
                  <a:solidFill>
                    <a:srgbClr val="0000C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pic>
          <p:nvPicPr>
            <p:cNvPr id="7244" name="Picture 76" descr="Achieve cop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56084" y="112457989"/>
              <a:ext cx="777551" cy="914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7187" name="Text Box 77"/>
            <p:cNvSpPr txBox="1">
              <a:spLocks noChangeArrowheads="1"/>
            </p:cNvSpPr>
            <p:nvPr/>
          </p:nvSpPr>
          <p:spPr bwMode="auto">
            <a:xfrm>
              <a:off x="109646275" y="112185905"/>
              <a:ext cx="963380" cy="304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dirty="0" smtClean="0">
                  <a:solidFill>
                    <a:srgbClr val="000000"/>
                  </a:solidFill>
                  <a:latin typeface="Comic Sans MS" pitchFamily="66" charset="0"/>
                  <a:cs typeface="Arial" pitchFamily="34" charset="0"/>
                </a:rPr>
                <a:t>Achieve</a:t>
              </a:r>
              <a:endParaRPr lang="en-US" alt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619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1080" y="2207734"/>
            <a:ext cx="69716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We have gathered in the name of</a:t>
            </a:r>
            <a:endParaRPr lang="en-GB" sz="2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God the Father, Son and Holy Spirit,</a:t>
            </a:r>
            <a:endParaRPr lang="en-GB" sz="2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to worship together</a:t>
            </a:r>
            <a:endParaRPr lang="en-GB" sz="2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and think about our value truthfulness.</a:t>
            </a:r>
            <a:endParaRPr lang="en-GB" sz="2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31" name="Picture 7" descr="Download Melting Candle Clipart Candle Flame - Clip Art Candle - Full Size  PNG Image - PNGki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2818" r="20446" b="961"/>
          <a:stretch/>
        </p:blipFill>
        <p:spPr bwMode="auto">
          <a:xfrm>
            <a:off x="3841543" y="4764637"/>
            <a:ext cx="1491417" cy="192976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434357" y="509218"/>
            <a:ext cx="1197206" cy="1331554"/>
            <a:chOff x="117554189" y="106621729"/>
            <a:chExt cx="1492624" cy="1598781"/>
          </a:xfrm>
        </p:grpSpPr>
        <p:sp>
          <p:nvSpPr>
            <p:cNvPr id="8" name="Oval 58"/>
            <p:cNvSpPr>
              <a:spLocks noChangeArrowheads="1"/>
            </p:cNvSpPr>
            <p:nvPr/>
          </p:nvSpPr>
          <p:spPr bwMode="auto">
            <a:xfrm>
              <a:off x="117554189" y="106621729"/>
              <a:ext cx="1492624" cy="158675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9" name="Picture 59" descr="logo 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0" b="-20097"/>
            <a:stretch>
              <a:fillRect/>
            </a:stretch>
          </p:blipFill>
          <p:spPr bwMode="auto">
            <a:xfrm>
              <a:off x="117616274" y="106623895"/>
              <a:ext cx="1387515" cy="159661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65"/>
          <p:cNvGrpSpPr>
            <a:grpSpLocks/>
          </p:cNvGrpSpPr>
          <p:nvPr/>
        </p:nvGrpSpPr>
        <p:grpSpPr bwMode="auto">
          <a:xfrm>
            <a:off x="436568" y="5008180"/>
            <a:ext cx="1192784" cy="1442683"/>
            <a:chOff x="105359948" y="112126059"/>
            <a:chExt cx="1089213" cy="1371600"/>
          </a:xfrm>
        </p:grpSpPr>
        <p:grpSp>
          <p:nvGrpSpPr>
            <p:cNvPr id="11" name="Group 66"/>
            <p:cNvGrpSpPr>
              <a:grpSpLocks/>
            </p:cNvGrpSpPr>
            <p:nvPr/>
          </p:nvGrpSpPr>
          <p:grpSpPr bwMode="auto">
            <a:xfrm>
              <a:off x="105359948" y="112126059"/>
              <a:ext cx="1089213" cy="1371600"/>
              <a:chOff x="105283748" y="112087959"/>
              <a:chExt cx="1089213" cy="1371600"/>
            </a:xfrm>
          </p:grpSpPr>
          <p:sp>
            <p:nvSpPr>
              <p:cNvPr id="13" name="Oval 67"/>
              <p:cNvSpPr>
                <a:spLocks noChangeArrowheads="1"/>
              </p:cNvSpPr>
              <p:nvPr/>
            </p:nvSpPr>
            <p:spPr bwMode="auto">
              <a:xfrm>
                <a:off x="105283748" y="112087959"/>
                <a:ext cx="1089213" cy="1371600"/>
              </a:xfrm>
              <a:prstGeom prst="ellipse">
                <a:avLst/>
              </a:prstGeom>
              <a:solidFill>
                <a:srgbClr val="D0DAF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in">
                    <a:solidFill>
                      <a:srgbClr val="0000C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Picture 68" descr="Icon Hands #22670 - Free Icons Librar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941" t="4004" r="39999" b="70837"/>
              <a:stretch>
                <a:fillRect/>
              </a:stretch>
            </p:blipFill>
            <p:spPr bwMode="auto">
              <a:xfrm>
                <a:off x="105470334" y="112499594"/>
                <a:ext cx="709884" cy="8807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Text Box 69"/>
            <p:cNvSpPr txBox="1">
              <a:spLocks noChangeArrowheads="1"/>
            </p:cNvSpPr>
            <p:nvPr/>
          </p:nvSpPr>
          <p:spPr bwMode="auto">
            <a:xfrm>
              <a:off x="105422865" y="112264227"/>
              <a:ext cx="963379" cy="304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dirty="0" smtClean="0">
                  <a:solidFill>
                    <a:srgbClr val="000000"/>
                  </a:solidFill>
                  <a:latin typeface="Comic Sans MS" pitchFamily="66" charset="0"/>
                  <a:cs typeface="Arial" pitchFamily="34" charset="0"/>
                </a:rPr>
                <a:t>Inspire</a:t>
              </a:r>
              <a:endParaRPr lang="en-US" altLang="en-US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70"/>
          <p:cNvGrpSpPr>
            <a:grpSpLocks/>
          </p:cNvGrpSpPr>
          <p:nvPr/>
        </p:nvGrpSpPr>
        <p:grpSpPr bwMode="auto">
          <a:xfrm>
            <a:off x="7669802" y="480718"/>
            <a:ext cx="1259790" cy="1388555"/>
            <a:chOff x="113883142" y="106796541"/>
            <a:chExt cx="1178859" cy="1371600"/>
          </a:xfrm>
        </p:grpSpPr>
        <p:sp>
          <p:nvSpPr>
            <p:cNvPr id="16" name="Oval 71"/>
            <p:cNvSpPr>
              <a:spLocks noChangeArrowheads="1"/>
            </p:cNvSpPr>
            <p:nvPr/>
          </p:nvSpPr>
          <p:spPr bwMode="auto">
            <a:xfrm>
              <a:off x="113927965" y="106796541"/>
              <a:ext cx="1089213" cy="1371600"/>
            </a:xfrm>
            <a:prstGeom prst="ellipse">
              <a:avLst/>
            </a:prstGeom>
            <a:solidFill>
              <a:srgbClr val="D0DA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in">
                  <a:solidFill>
                    <a:srgbClr val="0000C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Text Box 72"/>
            <p:cNvSpPr txBox="1">
              <a:spLocks noChangeArrowheads="1"/>
            </p:cNvSpPr>
            <p:nvPr/>
          </p:nvSpPr>
          <p:spPr bwMode="auto">
            <a:xfrm>
              <a:off x="114155725" y="107787479"/>
              <a:ext cx="705622" cy="187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dirty="0" smtClean="0">
                  <a:solidFill>
                    <a:srgbClr val="000000"/>
                  </a:solidFill>
                  <a:latin typeface="Comic Sans MS" pitchFamily="66" charset="0"/>
                  <a:cs typeface="Arial" pitchFamily="34" charset="0"/>
                </a:rPr>
                <a:t>Care</a:t>
              </a:r>
              <a:endParaRPr lang="en-US" altLang="en-US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73" descr="Giving Hands Icon #316431 - Free Icons Librar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83142" y="106796541"/>
              <a:ext cx="1178859" cy="1178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74"/>
          <p:cNvGrpSpPr>
            <a:grpSpLocks/>
          </p:cNvGrpSpPr>
          <p:nvPr/>
        </p:nvGrpSpPr>
        <p:grpSpPr bwMode="auto">
          <a:xfrm>
            <a:off x="7689135" y="5019381"/>
            <a:ext cx="1221124" cy="1420280"/>
            <a:chOff x="109600253" y="112081236"/>
            <a:chExt cx="1089213" cy="1371600"/>
          </a:xfrm>
        </p:grpSpPr>
        <p:sp>
          <p:nvSpPr>
            <p:cNvPr id="20" name="Oval 75"/>
            <p:cNvSpPr>
              <a:spLocks noChangeArrowheads="1"/>
            </p:cNvSpPr>
            <p:nvPr/>
          </p:nvSpPr>
          <p:spPr bwMode="auto">
            <a:xfrm>
              <a:off x="109600253" y="112081236"/>
              <a:ext cx="1089213" cy="1371600"/>
            </a:xfrm>
            <a:prstGeom prst="ellipse">
              <a:avLst/>
            </a:prstGeom>
            <a:solidFill>
              <a:srgbClr val="D0DA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in">
                  <a:solidFill>
                    <a:srgbClr val="0000C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21" name="Picture 76" descr="Achieve cop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56084" y="112457989"/>
              <a:ext cx="777551" cy="914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22" name="Text Box 77"/>
            <p:cNvSpPr txBox="1">
              <a:spLocks noChangeArrowheads="1"/>
            </p:cNvSpPr>
            <p:nvPr/>
          </p:nvSpPr>
          <p:spPr bwMode="auto">
            <a:xfrm>
              <a:off x="109646275" y="112185905"/>
              <a:ext cx="963380" cy="304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dirty="0" smtClean="0">
                  <a:solidFill>
                    <a:srgbClr val="000000"/>
                  </a:solidFill>
                  <a:latin typeface="Comic Sans MS" pitchFamily="66" charset="0"/>
                  <a:cs typeface="Arial" pitchFamily="34" charset="0"/>
                </a:rPr>
                <a:t>Achieve</a:t>
              </a:r>
              <a:endParaRPr lang="en-US" altLang="en-US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3" name="Picture 7" descr="Download Melting Candle Clipart Candle Flame - Clip Art Candle - Full Size  PNG Image - PNGki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2818" r="20446" b="961"/>
          <a:stretch/>
        </p:blipFill>
        <p:spPr bwMode="auto">
          <a:xfrm>
            <a:off x="3864277" y="210111"/>
            <a:ext cx="1491417" cy="192976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6" descr="8czngXAMi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38" y="2858961"/>
            <a:ext cx="1013513" cy="78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5" name="Picture 64" descr="8czngXAMi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0377" y="2924945"/>
            <a:ext cx="928382" cy="71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73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476" y="170504"/>
            <a:ext cx="7560840" cy="169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We are thinking about truthfulness </a:t>
            </a:r>
            <a:endParaRPr lang="en-GB" sz="2400" b="1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GB" sz="2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and </a:t>
            </a:r>
          </a:p>
          <a:p>
            <a:pPr algn="ctr">
              <a:lnSpc>
                <a:spcPct val="150000"/>
              </a:lnSpc>
            </a:pPr>
            <a:r>
              <a:rPr lang="en-GB" sz="2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making the right choices. </a:t>
            </a:r>
            <a:endParaRPr lang="en-GB" sz="2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4" descr="Anthropomorphic Cartoon Light Bulb - Openclip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075"/>
          <a:stretch/>
        </p:blipFill>
        <p:spPr bwMode="auto">
          <a:xfrm>
            <a:off x="8172400" y="170504"/>
            <a:ext cx="772855" cy="852536"/>
          </a:xfrm>
          <a:prstGeom prst="ellipse">
            <a:avLst/>
          </a:prstGeom>
          <a:ln w="285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339752" y="2348880"/>
            <a:ext cx="4791281" cy="3950286"/>
            <a:chOff x="428791" y="2204864"/>
            <a:chExt cx="4791281" cy="3950286"/>
          </a:xfrm>
        </p:grpSpPr>
        <p:grpSp>
          <p:nvGrpSpPr>
            <p:cNvPr id="5" name="Group 4"/>
            <p:cNvGrpSpPr/>
            <p:nvPr/>
          </p:nvGrpSpPr>
          <p:grpSpPr>
            <a:xfrm>
              <a:off x="1240255" y="2564904"/>
              <a:ext cx="3168352" cy="3312368"/>
              <a:chOff x="2830090" y="836712"/>
              <a:chExt cx="3888432" cy="3888432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3491880" y="1412776"/>
                <a:ext cx="2564853" cy="273630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26" name="Picture 2" descr="C:\Users\Helen\Documents\1. Lower school 2020\Assemblies\Truthfulness\Truthfulness logo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0090" y="836712"/>
                <a:ext cx="3888432" cy="3888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835210" y="5652192"/>
              <a:ext cx="3978442" cy="502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2000" b="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Why do you think this is?</a:t>
              </a:r>
              <a:endParaRPr lang="en-GB" sz="20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28791" y="2204864"/>
              <a:ext cx="479128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GB" sz="2000" b="1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The logo for truthfulness is a tick.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286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Our words of wisdom from the Bible for truthfulness are:</a:t>
            </a:r>
          </a:p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‘Tell the truth to each other.’</a:t>
            </a:r>
          </a:p>
          <a:p>
            <a:pPr algn="r">
              <a:lnSpc>
                <a:spcPct val="150000"/>
              </a:lnSpc>
            </a:pPr>
            <a:r>
              <a:rPr lang="en-GB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Zechariah 8 </a:t>
            </a:r>
            <a:r>
              <a:rPr lang="en-GB" sz="1600" baseline="30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16</a:t>
            </a:r>
            <a:endParaRPr lang="en-GB" sz="1600" baseline="30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8640"/>
            <a:ext cx="2808312" cy="39724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4509120"/>
            <a:ext cx="85482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Sometimes other people try to influence us to make the wrong choices and not tell the truth.</a:t>
            </a:r>
          </a:p>
          <a:p>
            <a:pPr algn="ctr">
              <a:lnSpc>
                <a:spcPct val="150000"/>
              </a:lnSpc>
            </a:pPr>
            <a:endParaRPr lang="en-GB" sz="2000" baseline="30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Listen to the choices that the children in the drama are faced with.</a:t>
            </a:r>
            <a:endParaRPr lang="en-GB" sz="1600" baseline="30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40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3527" y="260648"/>
            <a:ext cx="85482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 the drams that you are about to listen to one of the characters can either make the </a:t>
            </a:r>
            <a:endParaRPr lang="en-GB" sz="1600" baseline="30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39752" y="2348880"/>
            <a:ext cx="4791281" cy="502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en-GB" sz="2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9615" y="1931084"/>
            <a:ext cx="1654620" cy="5029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GB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right choice</a:t>
            </a:r>
            <a:endParaRPr lang="en-GB" sz="1600" b="1" baseline="30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2186" y="3573016"/>
            <a:ext cx="1677886" cy="502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Or the</a:t>
            </a:r>
            <a:endParaRPr lang="en-GB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Tick Symbol Set In Red And Green Circle, Checkmark In Checkbox Vector  Icons. Stock Vector - Illustration of checklist, icon: 1628365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8" t="18621" r="53191" b="52941"/>
          <a:stretch/>
        </p:blipFill>
        <p:spPr bwMode="auto">
          <a:xfrm>
            <a:off x="971600" y="2851838"/>
            <a:ext cx="2130650" cy="2166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Tick Symbol Set In Red And Green Circle, Checkmark In Checkbox Vector  Icons. Stock Vector - Illustration of checklist, icon: 1628365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2" t="18245" r="19107" b="53317"/>
          <a:stretch/>
        </p:blipFill>
        <p:spPr bwMode="auto">
          <a:xfrm>
            <a:off x="6065708" y="2851838"/>
            <a:ext cx="2130650" cy="2166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251626" y="5445224"/>
            <a:ext cx="1758815" cy="5029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GB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wrong </a:t>
            </a:r>
            <a:r>
              <a:rPr lang="en-GB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choice</a:t>
            </a:r>
            <a:endParaRPr lang="en-GB" sz="1600" b="1" baseline="30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5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926" y="404664"/>
            <a:ext cx="832254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Dilemma 1</a:t>
            </a:r>
          </a:p>
          <a:p>
            <a:pPr lvl="0" algn="ctr">
              <a:lnSpc>
                <a:spcPct val="150000"/>
              </a:lnSpc>
            </a:pPr>
            <a:endParaRPr lang="en-GB" sz="2000" baseline="30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lnSpc>
                <a:spcPct val="150000"/>
              </a:lnSpc>
            </a:pPr>
            <a:r>
              <a:rPr lang="en-GB" sz="2400" baseline="30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Darren: 	Hi Tom! Want to play in the match on Saturday?</a:t>
            </a:r>
          </a:p>
          <a:p>
            <a:pPr lvl="0">
              <a:lnSpc>
                <a:spcPct val="150000"/>
              </a:lnSpc>
            </a:pPr>
            <a:endParaRPr lang="en-GB" sz="2400" baseline="30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lnSpc>
                <a:spcPct val="150000"/>
              </a:lnSpc>
            </a:pPr>
            <a:r>
              <a:rPr lang="en-GB" sz="2400" baseline="30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Tom: 	You bet! That would be awesome!</a:t>
            </a:r>
          </a:p>
          <a:p>
            <a:pPr lvl="0">
              <a:lnSpc>
                <a:spcPct val="150000"/>
              </a:lnSpc>
            </a:pPr>
            <a:endParaRPr lang="en-GB" sz="2400" baseline="30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lnSpc>
                <a:spcPct val="150000"/>
              </a:lnSpc>
            </a:pPr>
            <a:r>
              <a:rPr lang="en-GB" sz="2400" baseline="30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Darren: 	It’s the under 11 Team. Sam’s got injured.</a:t>
            </a:r>
          </a:p>
          <a:p>
            <a:pPr lvl="0">
              <a:lnSpc>
                <a:spcPct val="150000"/>
              </a:lnSpc>
            </a:pPr>
            <a:endParaRPr lang="en-GB" sz="2400" baseline="30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lnSpc>
                <a:spcPct val="150000"/>
              </a:lnSpc>
            </a:pPr>
            <a:r>
              <a:rPr lang="en-GB" sz="2400" baseline="30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Tom: 	But you know I’ve had my birthday! I’m not under 11 anymore.</a:t>
            </a:r>
          </a:p>
          <a:p>
            <a:pPr lvl="0">
              <a:lnSpc>
                <a:spcPct val="150000"/>
              </a:lnSpc>
            </a:pPr>
            <a:endParaRPr lang="en-GB" sz="2400" baseline="30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lnSpc>
                <a:spcPct val="150000"/>
              </a:lnSpc>
            </a:pPr>
            <a:r>
              <a:rPr lang="en-GB" sz="2400" baseline="30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Darren: 	Who’s going to know that? I’m not going to tell them, are you?</a:t>
            </a:r>
          </a:p>
          <a:p>
            <a:pPr lvl="0">
              <a:lnSpc>
                <a:spcPct val="150000"/>
              </a:lnSpc>
            </a:pPr>
            <a:endParaRPr lang="en-GB" sz="1600" baseline="30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294" y="332656"/>
            <a:ext cx="8322545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Dilemma 2</a:t>
            </a:r>
          </a:p>
          <a:p>
            <a:pPr lvl="0" algn="ctr">
              <a:lnSpc>
                <a:spcPct val="150000"/>
              </a:lnSpc>
            </a:pPr>
            <a:endParaRPr lang="en-GB" sz="2000" baseline="30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lnSpc>
                <a:spcPct val="150000"/>
              </a:lnSpc>
            </a:pPr>
            <a:r>
              <a:rPr lang="en-GB" sz="2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Jasmine: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Hey Katie, look what I’ve found!</a:t>
            </a:r>
          </a:p>
          <a:p>
            <a:pPr lvl="0">
              <a:lnSpc>
                <a:spcPct val="150000"/>
              </a:lnSpc>
            </a:pPr>
            <a:endParaRPr lang="en-GB" sz="1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lnSpc>
                <a:spcPct val="150000"/>
              </a:lnSpc>
            </a:pPr>
            <a:r>
              <a:rPr lang="en-GB" sz="2000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Katie:</a:t>
            </a:r>
            <a:r>
              <a:rPr lang="en-GB" sz="2000" dirty="0" smtClean="0">
                <a:solidFill>
                  <a:srgbClr val="00CC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Wow, a £10 note! Where did you find it?</a:t>
            </a:r>
          </a:p>
          <a:p>
            <a:pPr lvl="0">
              <a:lnSpc>
                <a:spcPct val="150000"/>
              </a:lnSpc>
            </a:pPr>
            <a:endParaRPr lang="en-GB" sz="1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lnSpc>
                <a:spcPct val="150000"/>
              </a:lnSpc>
            </a:pPr>
            <a:r>
              <a:rPr lang="en-GB" sz="2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Jasmine: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On the school field. It was just blowing around in the wind. Someone must have dropped it. They’re going to be really worried about now.</a:t>
            </a:r>
          </a:p>
          <a:p>
            <a:pPr lvl="0">
              <a:lnSpc>
                <a:spcPct val="150000"/>
              </a:lnSpc>
            </a:pPr>
            <a:endParaRPr lang="en-GB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lnSpc>
                <a:spcPct val="150000"/>
              </a:lnSpc>
            </a:pPr>
            <a:r>
              <a:rPr lang="en-GB" sz="2000" dirty="0" smtClean="0">
                <a:solidFill>
                  <a:srgbClr val="9933FF"/>
                </a:solidFill>
                <a:latin typeface="Comic Sans MS" panose="030F0702030302020204" pitchFamily="66" charset="0"/>
              </a:rPr>
              <a:t>Katie: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It must be your lucky day! Now you can get that new bag you’ve been going on about.</a:t>
            </a:r>
          </a:p>
          <a:p>
            <a:pPr lvl="0">
              <a:lnSpc>
                <a:spcPct val="150000"/>
              </a:lnSpc>
            </a:pPr>
            <a:endParaRPr lang="en-GB" sz="1400" dirty="0" smtClean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lvl="0">
              <a:lnSpc>
                <a:spcPct val="150000"/>
              </a:lnSpc>
            </a:pPr>
            <a:r>
              <a:rPr lang="en-GB" sz="2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Jasmine: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Oh…. (thinks) I was going to hand it in.</a:t>
            </a:r>
          </a:p>
          <a:p>
            <a:pPr lvl="0">
              <a:lnSpc>
                <a:spcPct val="150000"/>
              </a:lnSpc>
            </a:pPr>
            <a:endParaRPr lang="en-GB" sz="2400" baseline="30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97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flection Clipart - Reflection Clipart Free , Transparent Cartoon, Free  Cliparts &amp; Silhouettes - NetClip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7"/>
          <a:stretch/>
        </p:blipFill>
        <p:spPr bwMode="auto">
          <a:xfrm>
            <a:off x="323529" y="195046"/>
            <a:ext cx="1296144" cy="1078310"/>
          </a:xfrm>
          <a:prstGeom prst="ellipse">
            <a:avLst/>
          </a:prstGeom>
          <a:ln w="381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79712" y="332656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Take a moment to reflect and think.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178" y="2548657"/>
            <a:ext cx="8280920" cy="46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730" y="1700808"/>
            <a:ext cx="80905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GB" sz="16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827799" y="980728"/>
            <a:ext cx="6971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Tom and Jasmine were tempted to make the wrong choice. They can either do the ..</a:t>
            </a:r>
            <a:endParaRPr lang="en-GB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AutoShape 2" descr="Im not saying you're not telling the truth...i just don't believe you - 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755576" y="2027142"/>
            <a:ext cx="4198166" cy="2870112"/>
            <a:chOff x="755576" y="2507557"/>
            <a:chExt cx="4198166" cy="2870112"/>
          </a:xfrm>
        </p:grpSpPr>
        <p:sp>
          <p:nvSpPr>
            <p:cNvPr id="12" name="Rectangle 11"/>
            <p:cNvSpPr/>
            <p:nvPr/>
          </p:nvSpPr>
          <p:spPr>
            <a:xfrm>
              <a:off x="1075029" y="2507557"/>
              <a:ext cx="1505540" cy="5029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GB" sz="2000" b="1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right </a:t>
              </a:r>
              <a:r>
                <a:rPr lang="en-GB" sz="2000" b="1" dirty="0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thing</a:t>
              </a:r>
              <a:endParaRPr lang="en-GB" sz="1600" b="1" baseline="30000" dirty="0">
                <a:solidFill>
                  <a:prstClr val="black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75856" y="3462198"/>
              <a:ext cx="1677886" cy="964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2000" b="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Or they could…</a:t>
              </a:r>
              <a:endParaRPr lang="en-GB" sz="20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14" name="Picture 2" descr="Tick Symbol Set In Red And Green Circle, Checkmark In Checkbox Vector  Icons. Stock Vector - Illustration of checklist, icon: 16283650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48" t="18621" r="53191" b="52941"/>
            <a:stretch/>
          </p:blipFill>
          <p:spPr bwMode="auto">
            <a:xfrm>
              <a:off x="755576" y="3210719"/>
              <a:ext cx="2130650" cy="216695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5377149" y="2488316"/>
            <a:ext cx="3324949" cy="2888869"/>
            <a:chOff x="5724128" y="3182361"/>
            <a:chExt cx="3324949" cy="2888869"/>
          </a:xfrm>
        </p:grpSpPr>
        <p:pic>
          <p:nvPicPr>
            <p:cNvPr id="15" name="Picture 2" descr="Tick Symbol Set In Red And Green Circle, Checkmark In Checkbox Vector  Icons. Stock Vector - Illustration of checklist, icon: 16283650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32" t="18245" r="19107" b="53317"/>
            <a:stretch/>
          </p:blipFill>
          <p:spPr bwMode="auto">
            <a:xfrm>
              <a:off x="6156176" y="3182361"/>
              <a:ext cx="2130650" cy="216695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5724128" y="5517232"/>
              <a:ext cx="3324949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GB" sz="2000" b="1" dirty="0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Make a different choice.</a:t>
              </a:r>
              <a:endParaRPr lang="en-GB" sz="1600" b="1" baseline="30000" dirty="0">
                <a:solidFill>
                  <a:prstClr val="black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85277" y="5414211"/>
            <a:ext cx="5091872" cy="1338828"/>
            <a:chOff x="285277" y="5414211"/>
            <a:chExt cx="5091872" cy="1338828"/>
          </a:xfrm>
        </p:grpSpPr>
        <p:sp>
          <p:nvSpPr>
            <p:cNvPr id="18" name="TextBox 17"/>
            <p:cNvSpPr txBox="1"/>
            <p:nvPr/>
          </p:nvSpPr>
          <p:spPr>
            <a:xfrm>
              <a:off x="1719033" y="5414211"/>
              <a:ext cx="3658116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b="1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How could the dramas end?</a:t>
              </a:r>
            </a:p>
            <a:p>
              <a:pPr>
                <a:lnSpc>
                  <a:spcPct val="150000"/>
                </a:lnSpc>
              </a:pPr>
              <a:endParaRPr lang="en-GB" b="1" dirty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  <a:p>
              <a:pPr>
                <a:lnSpc>
                  <a:spcPct val="150000"/>
                </a:lnSpc>
              </a:pPr>
              <a:r>
                <a:rPr lang="en-GB" b="1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What would you do?</a:t>
              </a:r>
              <a:endPara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19" name="Picture 18" descr="Reflection Clipart - Reflection Clipart Free , Transparent Cartoon, Free  Cliparts &amp; Silhouettes - NetClipart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27"/>
            <a:stretch/>
          </p:blipFill>
          <p:spPr bwMode="auto">
            <a:xfrm>
              <a:off x="285277" y="5544470"/>
              <a:ext cx="1296144" cy="1078310"/>
            </a:xfrm>
            <a:prstGeom prst="ellipse">
              <a:avLst/>
            </a:prstGeom>
            <a:ln w="381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685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Door Clipart Doorway - Open Door Logo Png, Transparent Png , Transparent  Png Image - PNGit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0209"/>
            <a:ext cx="671476" cy="74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310209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Responding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691" y="1340768"/>
            <a:ext cx="649158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Do you want to be someone that others trust to be truthful, whatever happens?</a:t>
            </a:r>
          </a:p>
          <a:p>
            <a:endParaRPr lang="en-GB" dirty="0"/>
          </a:p>
        </p:txBody>
      </p:sp>
      <p:pic>
        <p:nvPicPr>
          <p:cNvPr id="10" name="Picture 2" descr="Tick Symbol Set In Red And Green Circle, Checkmark In Checkbox Vector  Icons. Stock Vector - Illustration of checklist, icon: 16283650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8" t="18621" r="53191" b="52941"/>
          <a:stretch/>
        </p:blipFill>
        <p:spPr bwMode="auto">
          <a:xfrm>
            <a:off x="7308304" y="1196752"/>
            <a:ext cx="1346945" cy="13698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3138" y="3162710"/>
            <a:ext cx="64521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Or someone who when they are tempted, just gives in and tells a lie when it’s more convenient?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12" name="Picture 2" descr="Tick Symbol Set In Red And Green Circle, Checkmark In Checkbox Vector  Icons. Stock Vector - Illustration of checklist, icon: 16283650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8" t="18621" r="19721" b="52941"/>
          <a:stretch/>
        </p:blipFill>
        <p:spPr bwMode="auto">
          <a:xfrm>
            <a:off x="501067" y="2985596"/>
            <a:ext cx="1346945" cy="13698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Which Team Do You Choose? ~ The Very Rev. Lady Sherwood, OPI | The Order of  Preachers, Independ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709" y="4725144"/>
            <a:ext cx="2674557" cy="179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37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498</Words>
  <Application>Microsoft Office PowerPoint</Application>
  <PresentationFormat>On-screen Show (4:3)</PresentationFormat>
  <Paragraphs>116</Paragraphs>
  <Slides>15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</dc:creator>
  <cp:lastModifiedBy>Helen</cp:lastModifiedBy>
  <cp:revision>42</cp:revision>
  <dcterms:created xsi:type="dcterms:W3CDTF">2021-04-03T17:54:40Z</dcterms:created>
  <dcterms:modified xsi:type="dcterms:W3CDTF">2021-07-03T18:10:14Z</dcterms:modified>
</cp:coreProperties>
</file>